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85_89E129B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88_B9249390.xml" ContentType="application/vnd.ms-powerpoint.comment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90_CD69D151.xml" ContentType="application/vnd.ms-powerpoint.comments+xml"/>
  <Override PartName="/ppt/comments/modernComment_18C_4BB29033.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94_8F73C3CD.xml" ContentType="application/vnd.ms-powerpoint.comments+xml"/>
  <Override PartName="/ppt/comments/modernComment_199_57973C8.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5"/>
  </p:notesMasterIdLst>
  <p:handoutMasterIdLst>
    <p:handoutMasterId r:id="rId36"/>
  </p:handoutMasterIdLst>
  <p:sldIdLst>
    <p:sldId id="257" r:id="rId5"/>
    <p:sldId id="389" r:id="rId6"/>
    <p:sldId id="393" r:id="rId7"/>
    <p:sldId id="317" r:id="rId8"/>
    <p:sldId id="392" r:id="rId9"/>
    <p:sldId id="384" r:id="rId10"/>
    <p:sldId id="399" r:id="rId11"/>
    <p:sldId id="400" r:id="rId12"/>
    <p:sldId id="410" r:id="rId13"/>
    <p:sldId id="278" r:id="rId14"/>
    <p:sldId id="408" r:id="rId15"/>
    <p:sldId id="421" r:id="rId16"/>
    <p:sldId id="396" r:id="rId17"/>
    <p:sldId id="404" r:id="rId18"/>
    <p:sldId id="405" r:id="rId19"/>
    <p:sldId id="420" r:id="rId20"/>
    <p:sldId id="406" r:id="rId21"/>
    <p:sldId id="407" r:id="rId22"/>
    <p:sldId id="409" r:id="rId23"/>
    <p:sldId id="411" r:id="rId24"/>
    <p:sldId id="412" r:id="rId25"/>
    <p:sldId id="413" r:id="rId26"/>
    <p:sldId id="414" r:id="rId27"/>
    <p:sldId id="415" r:id="rId28"/>
    <p:sldId id="416" r:id="rId29"/>
    <p:sldId id="417" r:id="rId30"/>
    <p:sldId id="418" r:id="rId31"/>
    <p:sldId id="419" r:id="rId32"/>
    <p:sldId id="402" r:id="rId33"/>
    <p:sldId id="42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CA8541A-08C0-64F4-B5AE-680566B9D94D}" name="Charissa Tagupa" initials="CT" userId="9025151fef0b5a06" providerId="Windows Live"/>
  <p188:author id="{030D29EF-9FC6-D5D9-5595-5AD36CB348A9}" name="phillip roberts" initials="pr" userId="92ca8b1ba0a6af7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55AF04-88E9-4F40-A0FE-33ADF3BEC8D0}" v="5707" dt="2022-07-11T02:21:33.276"/>
    <p1510:client id="{9E59390A-ABF4-4532-8407-04F4807D7BF0}" v="44" dt="2022-07-10T17:22:29.477"/>
    <p1510:client id="{A8662FA1-FF50-428E-BFF4-5FC1CFBC7779}" v="1355" dt="2022-07-11T02:30:21.281"/>
    <p1510:client id="{BF33ACFE-371B-499F-8DF0-D37F805013FF}" v="94" dt="2022-07-11T02:16:46.0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p:scale>
          <a:sx n="92" d="100"/>
          <a:sy n="92" d="100"/>
        </p:scale>
        <p:origin x="336" y="5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omments/modernComment_185_89E129B3.xml><?xml version="1.0" encoding="utf-8"?>
<p188:cmLst xmlns:a="http://schemas.openxmlformats.org/drawingml/2006/main" xmlns:r="http://schemas.openxmlformats.org/officeDocument/2006/relationships" xmlns:p188="http://schemas.microsoft.com/office/powerpoint/2018/8/main">
  <p188:cm id="{73187FD7-CA40-4E3E-961D-D66E60254297}" authorId="{6CA8541A-08C0-64F4-B5AE-680566B9D94D}" created="2022-07-08T05:09:14.462">
    <pc:sldMkLst xmlns:pc="http://schemas.microsoft.com/office/powerpoint/2013/main/command">
      <pc:docMk/>
      <pc:sldMk cId="2313234867" sldId="389"/>
    </pc:sldMkLst>
    <p188:replyLst>
      <p188:reply id="{3C9E2EAE-5646-41D0-9EAA-E1BEA80A5625}" authorId="{6CA8541A-08C0-64F4-B5AE-680566B9D94D}" created="2022-07-08T05:10:28.276">
        <p188:txBody>
          <a:bodyPr/>
          <a:lstStyle/>
          <a:p>
            <a:r>
              <a:rPr lang="en-US"/>
              <a:t>Also, do we need an agenda page? Unsure if we need it. @robertsjunior95@gmail.com @edieblaske@gmail.com</a:t>
            </a:r>
          </a:p>
        </p188:txBody>
      </p188:reply>
      <p188:reply id="{7C46DA74-A490-4FF0-A32B-D85F8DFFEB96}" authorId="{030D29EF-9FC6-D5D9-5595-5AD36CB348A9}" created="2022-07-09T02:47:53.506">
        <p188:txBody>
          <a:bodyPr/>
          <a:lstStyle/>
          <a:p>
            <a:r>
              <a:rPr lang="en-US"/>
              <a:t>we dont really need it but we do need to be able to tell them what we are going to talk about its easier if we have the page to burn more time explaining
</a:t>
            </a:r>
          </a:p>
        </p188:txBody>
      </p188:reply>
    </p188:replyLst>
    <p188:txBody>
      <a:bodyPr/>
      <a:lstStyle/>
      <a:p>
        <a:r>
          <a:rPr lang="en-US"/>
          <a:t>Attempting to remove the date on the lower left corner </a:t>
        </a:r>
      </a:p>
    </p188:txBody>
  </p188:cm>
</p188:cmLst>
</file>

<file path=ppt/comments/modernComment_188_B9249390.xml><?xml version="1.0" encoding="utf-8"?>
<p188:cmLst xmlns:a="http://schemas.openxmlformats.org/drawingml/2006/main" xmlns:r="http://schemas.openxmlformats.org/officeDocument/2006/relationships" xmlns:p188="http://schemas.microsoft.com/office/powerpoint/2018/8/main">
  <p188:cm id="{52AE1273-FB64-41B2-AFD1-45B1B4498537}" authorId="{6CA8541A-08C0-64F4-B5AE-680566B9D94D}" created="2022-07-08T03:28:22.136">
    <ac:deMkLst xmlns:ac="http://schemas.microsoft.com/office/drawing/2013/main/command">
      <pc:docMk xmlns:pc="http://schemas.microsoft.com/office/powerpoint/2013/main/command"/>
      <pc:sldMk xmlns:pc="http://schemas.microsoft.com/office/powerpoint/2013/main/command" cId="3106182032" sldId="392"/>
      <ac:spMk id="16" creationId="{4BDCF583-1D5D-4235-97C2-39272B80A0B1}"/>
    </ac:deMkLst>
    <p188:replyLst>
      <p188:reply id="{6F30ACD7-8A9B-4832-A9D6-7AD7AC568B7D}" authorId="{030D29EF-9FC6-D5D9-5595-5AD36CB348A9}" created="2022-07-08T04:11:11.015">
        <p188:txBody>
          <a:bodyPr/>
          <a:lstStyle/>
          <a:p>
            <a:r>
              <a:rPr lang="en-US"/>
              <a:t>yes have at it
</a:t>
            </a:r>
          </a:p>
        </p188:txBody>
      </p188:reply>
      <p188:reply id="{611D9C01-D2AB-4984-8935-08ED66C1CC88}" authorId="{030D29EF-9FC6-D5D9-5595-5AD36CB348A9}" created="2022-07-08T04:11:29.845">
        <p188:txBody>
          <a:bodyPr/>
          <a:lstStyle/>
          <a:p>
            <a:r>
              <a:rPr lang="en-US"/>
              <a:t>put everything here this is our final
</a:t>
            </a:r>
          </a:p>
        </p188:txBody>
      </p188:reply>
    </p188:replyLst>
    <p188:txBody>
      <a:bodyPr/>
      <a:lstStyle/>
      <a:p>
        <a:r>
          <a:rPr lang="en-US"/>
          <a:t>@robertsjunior95@gmail.com @edieblaske@gmail.com Is it ok that I'm editing here? </a:t>
        </a:r>
      </a:p>
    </p188:txBody>
  </p188:cm>
</p188:cmLst>
</file>

<file path=ppt/comments/modernComment_18C_4BB29033.xml><?xml version="1.0" encoding="utf-8"?>
<p188:cmLst xmlns:a="http://schemas.openxmlformats.org/drawingml/2006/main" xmlns:r="http://schemas.openxmlformats.org/officeDocument/2006/relationships" xmlns:p188="http://schemas.microsoft.com/office/powerpoint/2018/8/main">
  <p188:cm id="{B00DFA87-CBDF-4FB3-AF6A-84DBBA903BE5}" authorId="{6CA8541A-08C0-64F4-B5AE-680566B9D94D}" created="2022-07-08T04:01:52.120">
    <pc:sldMkLst xmlns:pc="http://schemas.microsoft.com/office/powerpoint/2013/main/command">
      <pc:docMk/>
      <pc:sldMk cId="1269993523" sldId="396"/>
    </pc:sldMkLst>
    <p188:txBody>
      <a:bodyPr/>
      <a:lstStyle/>
      <a:p>
        <a:r>
          <a:rPr lang="en-US"/>
          <a:t>Just adding on details. Please feel free to edit. </a:t>
        </a:r>
      </a:p>
    </p188:txBody>
  </p188:cm>
</p188:cmLst>
</file>

<file path=ppt/comments/modernComment_190_CD69D151.xml><?xml version="1.0" encoding="utf-8"?>
<p188:cmLst xmlns:a="http://schemas.openxmlformats.org/drawingml/2006/main" xmlns:r="http://schemas.openxmlformats.org/officeDocument/2006/relationships" xmlns:p188="http://schemas.microsoft.com/office/powerpoint/2018/8/main">
  <p188:cm id="{09D44C8A-B963-448A-BC8D-36E392BE5E99}" authorId="{6CA8541A-08C0-64F4-B5AE-680566B9D94D}" created="2022-07-08T04:20:56.463">
    <pc:sldMkLst xmlns:pc="http://schemas.microsoft.com/office/powerpoint/2013/main/command">
      <pc:docMk/>
      <pc:sldMk cId="3446264145" sldId="400"/>
    </pc:sldMkLst>
    <p188:txBody>
      <a:bodyPr/>
      <a:lstStyle/>
      <a:p>
        <a:r>
          <a:rPr lang="en-US"/>
          <a:t>@robertsjunior95@gmail.com and edieblaske@gmail.com, please add findings here if you'd like</a:t>
        </a:r>
      </a:p>
    </p188:txBody>
  </p188:cm>
</p188:cmLst>
</file>

<file path=ppt/comments/modernComment_194_8F73C3CD.xml><?xml version="1.0" encoding="utf-8"?>
<p188:cmLst xmlns:a="http://schemas.openxmlformats.org/drawingml/2006/main" xmlns:r="http://schemas.openxmlformats.org/officeDocument/2006/relationships" xmlns:p188="http://schemas.microsoft.com/office/powerpoint/2018/8/main">
  <p188:cm id="{0C099F02-8CA7-4F6A-B2AA-A707E743BDFE}" authorId="{6CA8541A-08C0-64F4-B5AE-680566B9D94D}" created="2022-07-08T04:51:41.762">
    <pc:sldMkLst xmlns:pc="http://schemas.microsoft.com/office/powerpoint/2013/main/command">
      <pc:docMk/>
      <pc:sldMk cId="2406728653" sldId="404"/>
    </pc:sldMkLst>
    <p188:txBody>
      <a:bodyPr/>
      <a:lstStyle/>
      <a:p>
        <a:r>
          <a:rPr lang="en-US"/>
          <a:t>@robertsjunior95@gmail.com and @edieblaske@gmail.com Just throwing in what I've been wrangling. Please feel free to edit/delete/etc. </a:t>
        </a:r>
      </a:p>
    </p188:txBody>
  </p188:cm>
</p188:cmLst>
</file>

<file path=ppt/comments/modernComment_199_57973C8.xml><?xml version="1.0" encoding="utf-8"?>
<p188:cmLst xmlns:a="http://schemas.openxmlformats.org/drawingml/2006/main" xmlns:r="http://schemas.openxmlformats.org/officeDocument/2006/relationships" xmlns:p188="http://schemas.microsoft.com/office/powerpoint/2018/8/main">
  <p188:cm id="{39D883CD-E6F6-4D2F-A177-29AA847EE9F3}" authorId="{6CA8541A-08C0-64F4-B5AE-680566B9D94D}" created="2022-07-11T00:27:40.118">
    <ac:deMkLst xmlns:ac="http://schemas.microsoft.com/office/drawing/2013/main/command">
      <pc:docMk xmlns:pc="http://schemas.microsoft.com/office/powerpoint/2013/main/command"/>
      <pc:sldMk xmlns:pc="http://schemas.microsoft.com/office/powerpoint/2013/main/command" cId="91845576" sldId="409"/>
      <ac:graphicFrameMk id="15" creationId="{28ADC238-A45A-E36A-2E21-1A6E7F77DE43}"/>
    </ac:deMkLst>
    <p188:txBody>
      <a:bodyPr/>
      <a:lstStyle/>
      <a:p>
        <a:r>
          <a:rPr lang="en-US"/>
          <a:t>Hey @robertsjunior95@gmail.com, can you change this to return this to its original font size 20? To match the  other slide. When you changed the design, it made this slide stick out from the others. </a:t>
        </a:r>
      </a:p>
    </p188:txBody>
  </p188:cm>
</p188: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62518-41E4-4ADE-9CBE-82128F2F2805}"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01A2DFF9-0224-4551-AD4C-2217C0D3BEFA}">
      <dgm:prSet/>
      <dgm:spPr/>
      <dgm:t>
        <a:bodyPr/>
        <a:lstStyle/>
        <a:p>
          <a:r>
            <a:rPr lang="en-US" dirty="0">
              <a:latin typeface="Times New Roman" panose="02020603050405020304" pitchFamily="18" charset="0"/>
              <a:cs typeface="Times New Roman" panose="02020603050405020304" pitchFamily="18" charset="0"/>
            </a:rPr>
            <a:t>1- For this analysis, we applied a machine learning model to investigate clustering and correlated factors that affect lifespan in different counties. </a:t>
          </a:r>
        </a:p>
      </dgm:t>
    </dgm:pt>
    <dgm:pt modelId="{061ACFC8-31CC-4A0C-A817-A0A455F3EBED}" type="parTrans" cxnId="{A00A5562-7FC3-4F58-AC94-F418610241CC}">
      <dgm:prSet/>
      <dgm:spPr/>
      <dgm:t>
        <a:bodyPr/>
        <a:lstStyle/>
        <a:p>
          <a:endParaRPr lang="en-US"/>
        </a:p>
      </dgm:t>
    </dgm:pt>
    <dgm:pt modelId="{DFE7C35A-ADCD-4D19-AA80-D806F9737F9B}" type="sibTrans" cxnId="{A00A5562-7FC3-4F58-AC94-F418610241CC}">
      <dgm:prSet/>
      <dgm:spPr/>
      <dgm:t>
        <a:bodyPr/>
        <a:lstStyle/>
        <a:p>
          <a:endParaRPr lang="en-US"/>
        </a:p>
      </dgm:t>
    </dgm:pt>
    <dgm:pt modelId="{58F36166-93E5-42F4-BF64-DD86F57FC4A1}">
      <dgm:prSet/>
      <dgm:spPr/>
      <dgm:t>
        <a:bodyPr/>
        <a:lstStyle/>
        <a:p>
          <a:r>
            <a:rPr lang="en-US" dirty="0">
              <a:latin typeface="Times New Roman" panose="02020603050405020304" pitchFamily="18" charset="0"/>
              <a:cs typeface="Times New Roman" panose="02020603050405020304" pitchFamily="18" charset="0"/>
            </a:rPr>
            <a:t>2- Key Words/Definition: </a:t>
          </a:r>
        </a:p>
      </dgm:t>
    </dgm:pt>
    <dgm:pt modelId="{8524E828-35BB-428A-9FBD-EDDB49B5478B}" type="parTrans" cxnId="{3732B6A1-D266-46ED-8E23-84BEF874349C}">
      <dgm:prSet/>
      <dgm:spPr/>
      <dgm:t>
        <a:bodyPr/>
        <a:lstStyle/>
        <a:p>
          <a:endParaRPr lang="en-US"/>
        </a:p>
      </dgm:t>
    </dgm:pt>
    <dgm:pt modelId="{94B6A1F6-FAA1-40AD-B32A-21427636CA55}" type="sibTrans" cxnId="{3732B6A1-D266-46ED-8E23-84BEF874349C}">
      <dgm:prSet/>
      <dgm:spPr/>
      <dgm:t>
        <a:bodyPr/>
        <a:lstStyle/>
        <a:p>
          <a:endParaRPr lang="en-US"/>
        </a:p>
      </dgm:t>
    </dgm:pt>
    <dgm:pt modelId="{F001E910-06F4-41A7-B8FE-133E2956EAAD}">
      <dgm:prSet/>
      <dgm:spPr/>
      <dgm:t>
        <a:bodyPr/>
        <a:lstStyle/>
        <a:p>
          <a:r>
            <a:rPr lang="en-US" dirty="0">
              <a:latin typeface="Times New Roman" panose="02020603050405020304" pitchFamily="18" charset="0"/>
              <a:cs typeface="Times New Roman" panose="02020603050405020304" pitchFamily="18" charset="0"/>
            </a:rPr>
            <a:t>"Longevity" Long Life- the fact of lasting a long time. </a:t>
          </a:r>
        </a:p>
      </dgm:t>
    </dgm:pt>
    <dgm:pt modelId="{31FB96B8-6D3D-4279-A436-CF2CF5FC3430}" type="parTrans" cxnId="{182B584F-2DCA-408C-B564-8FE6DB48904A}">
      <dgm:prSet/>
      <dgm:spPr/>
      <dgm:t>
        <a:bodyPr/>
        <a:lstStyle/>
        <a:p>
          <a:endParaRPr lang="en-US"/>
        </a:p>
      </dgm:t>
    </dgm:pt>
    <dgm:pt modelId="{6C18B32B-AB50-41DD-B50B-058F626FF38E}" type="sibTrans" cxnId="{182B584F-2DCA-408C-B564-8FE6DB48904A}">
      <dgm:prSet/>
      <dgm:spPr/>
      <dgm:t>
        <a:bodyPr/>
        <a:lstStyle/>
        <a:p>
          <a:endParaRPr lang="en-US"/>
        </a:p>
      </dgm:t>
    </dgm:pt>
    <dgm:pt modelId="{46EEF2C2-8858-42D6-B6A8-E44356E8A076}">
      <dgm:prSet/>
      <dgm:spPr/>
      <dgm:t>
        <a:bodyPr/>
        <a:lstStyle/>
        <a:p>
          <a:r>
            <a:rPr lang="en-US" dirty="0">
              <a:latin typeface="Times New Roman" panose="02020603050405020304" pitchFamily="18" charset="0"/>
              <a:cs typeface="Times New Roman" panose="02020603050405020304" pitchFamily="18" charset="0"/>
            </a:rPr>
            <a:t>"Excess Death" In this analysis, this refers to premature death. Excess death shortens life expectancy. </a:t>
          </a:r>
        </a:p>
      </dgm:t>
    </dgm:pt>
    <dgm:pt modelId="{C833031D-289C-44C5-8DB2-AF1E6F1CF5AC}" type="parTrans" cxnId="{3058C82C-AFC7-40B4-AC1C-B1963050CAB4}">
      <dgm:prSet/>
      <dgm:spPr/>
      <dgm:t>
        <a:bodyPr/>
        <a:lstStyle/>
        <a:p>
          <a:endParaRPr lang="en-US"/>
        </a:p>
      </dgm:t>
    </dgm:pt>
    <dgm:pt modelId="{35BC24B1-7374-4AE6-BEF9-2B62812F1F46}" type="sibTrans" cxnId="{3058C82C-AFC7-40B4-AC1C-B1963050CAB4}">
      <dgm:prSet/>
      <dgm:spPr/>
      <dgm:t>
        <a:bodyPr/>
        <a:lstStyle/>
        <a:p>
          <a:endParaRPr lang="en-US"/>
        </a:p>
      </dgm:t>
    </dgm:pt>
    <dgm:pt modelId="{1032206D-94D5-4E36-BE86-EE295172EABC}">
      <dgm:prSet/>
      <dgm:spPr/>
      <dgm:t>
        <a:bodyPr/>
        <a:lstStyle/>
        <a:p>
          <a:r>
            <a:rPr lang="en-US" dirty="0">
              <a:latin typeface="Times New Roman" panose="02020603050405020304" pitchFamily="18" charset="0"/>
              <a:cs typeface="Times New Roman" panose="02020603050405020304" pitchFamily="18" charset="0"/>
            </a:rPr>
            <a:t>3-Target Audience: Healthcare, Classmates, Mentors, Instructors.</a:t>
          </a:r>
        </a:p>
      </dgm:t>
    </dgm:pt>
    <dgm:pt modelId="{245E65D2-256D-4FC2-BEE5-14D2B40EBD0A}" type="parTrans" cxnId="{F8215883-8A70-4929-BB2D-6E8FA20908B6}">
      <dgm:prSet/>
      <dgm:spPr/>
      <dgm:t>
        <a:bodyPr/>
        <a:lstStyle/>
        <a:p>
          <a:endParaRPr lang="en-US"/>
        </a:p>
      </dgm:t>
    </dgm:pt>
    <dgm:pt modelId="{9E7524BB-FC88-4E44-86A9-6888B7100B85}" type="sibTrans" cxnId="{F8215883-8A70-4929-BB2D-6E8FA20908B6}">
      <dgm:prSet/>
      <dgm:spPr/>
      <dgm:t>
        <a:bodyPr/>
        <a:lstStyle/>
        <a:p>
          <a:endParaRPr lang="en-US"/>
        </a:p>
      </dgm:t>
    </dgm:pt>
    <dgm:pt modelId="{6B4C4A0C-C7C4-48FF-9274-C3378E4A35BE}" type="pres">
      <dgm:prSet presAssocID="{12662518-41E4-4ADE-9CBE-82128F2F2805}" presName="diagram" presStyleCnt="0">
        <dgm:presLayoutVars>
          <dgm:dir/>
          <dgm:resizeHandles val="exact"/>
        </dgm:presLayoutVars>
      </dgm:prSet>
      <dgm:spPr/>
    </dgm:pt>
    <dgm:pt modelId="{80A27DA9-1BAA-427E-A4B2-10CE9AC0D499}" type="pres">
      <dgm:prSet presAssocID="{01A2DFF9-0224-4551-AD4C-2217C0D3BEFA}" presName="node" presStyleLbl="node1" presStyleIdx="0" presStyleCnt="3">
        <dgm:presLayoutVars>
          <dgm:bulletEnabled val="1"/>
        </dgm:presLayoutVars>
      </dgm:prSet>
      <dgm:spPr/>
    </dgm:pt>
    <dgm:pt modelId="{9B79948C-3319-4FBF-ADA6-EA23B00925A0}" type="pres">
      <dgm:prSet presAssocID="{DFE7C35A-ADCD-4D19-AA80-D806F9737F9B}" presName="sibTrans" presStyleCnt="0"/>
      <dgm:spPr/>
    </dgm:pt>
    <dgm:pt modelId="{64C5F1D2-1CAD-4F61-A8FB-4B8C907111FE}" type="pres">
      <dgm:prSet presAssocID="{58F36166-93E5-42F4-BF64-DD86F57FC4A1}" presName="node" presStyleLbl="node1" presStyleIdx="1" presStyleCnt="3">
        <dgm:presLayoutVars>
          <dgm:bulletEnabled val="1"/>
        </dgm:presLayoutVars>
      </dgm:prSet>
      <dgm:spPr/>
    </dgm:pt>
    <dgm:pt modelId="{1374599C-ACC5-41AC-A51C-98D9C2B14A83}" type="pres">
      <dgm:prSet presAssocID="{94B6A1F6-FAA1-40AD-B32A-21427636CA55}" presName="sibTrans" presStyleCnt="0"/>
      <dgm:spPr/>
    </dgm:pt>
    <dgm:pt modelId="{56C45D6C-7E5B-452C-8B67-3BEED27B44BE}" type="pres">
      <dgm:prSet presAssocID="{1032206D-94D5-4E36-BE86-EE295172EABC}" presName="node" presStyleLbl="node1" presStyleIdx="2" presStyleCnt="3">
        <dgm:presLayoutVars>
          <dgm:bulletEnabled val="1"/>
        </dgm:presLayoutVars>
      </dgm:prSet>
      <dgm:spPr/>
    </dgm:pt>
  </dgm:ptLst>
  <dgm:cxnLst>
    <dgm:cxn modelId="{3058C82C-AFC7-40B4-AC1C-B1963050CAB4}" srcId="{58F36166-93E5-42F4-BF64-DD86F57FC4A1}" destId="{46EEF2C2-8858-42D6-B6A8-E44356E8A076}" srcOrd="1" destOrd="0" parTransId="{C833031D-289C-44C5-8DB2-AF1E6F1CF5AC}" sibTransId="{35BC24B1-7374-4AE6-BEF9-2B62812F1F46}"/>
    <dgm:cxn modelId="{A00A5562-7FC3-4F58-AC94-F418610241CC}" srcId="{12662518-41E4-4ADE-9CBE-82128F2F2805}" destId="{01A2DFF9-0224-4551-AD4C-2217C0D3BEFA}" srcOrd="0" destOrd="0" parTransId="{061ACFC8-31CC-4A0C-A817-A0A455F3EBED}" sibTransId="{DFE7C35A-ADCD-4D19-AA80-D806F9737F9B}"/>
    <dgm:cxn modelId="{182B584F-2DCA-408C-B564-8FE6DB48904A}" srcId="{58F36166-93E5-42F4-BF64-DD86F57FC4A1}" destId="{F001E910-06F4-41A7-B8FE-133E2956EAAD}" srcOrd="0" destOrd="0" parTransId="{31FB96B8-6D3D-4279-A436-CF2CF5FC3430}" sibTransId="{6C18B32B-AB50-41DD-B50B-058F626FF38E}"/>
    <dgm:cxn modelId="{2B386D58-3555-4121-856C-FABC9D886B7C}" type="presOf" srcId="{F001E910-06F4-41A7-B8FE-133E2956EAAD}" destId="{64C5F1D2-1CAD-4F61-A8FB-4B8C907111FE}" srcOrd="0" destOrd="1" presId="urn:microsoft.com/office/officeart/2005/8/layout/default"/>
    <dgm:cxn modelId="{F8215883-8A70-4929-BB2D-6E8FA20908B6}" srcId="{12662518-41E4-4ADE-9CBE-82128F2F2805}" destId="{1032206D-94D5-4E36-BE86-EE295172EABC}" srcOrd="2" destOrd="0" parTransId="{245E65D2-256D-4FC2-BEE5-14D2B40EBD0A}" sibTransId="{9E7524BB-FC88-4E44-86A9-6888B7100B85}"/>
    <dgm:cxn modelId="{B8103993-14C2-4956-BF38-691503CCF6ED}" type="presOf" srcId="{01A2DFF9-0224-4551-AD4C-2217C0D3BEFA}" destId="{80A27DA9-1BAA-427E-A4B2-10CE9AC0D499}" srcOrd="0" destOrd="0" presId="urn:microsoft.com/office/officeart/2005/8/layout/default"/>
    <dgm:cxn modelId="{3732B6A1-D266-46ED-8E23-84BEF874349C}" srcId="{12662518-41E4-4ADE-9CBE-82128F2F2805}" destId="{58F36166-93E5-42F4-BF64-DD86F57FC4A1}" srcOrd="1" destOrd="0" parTransId="{8524E828-35BB-428A-9FBD-EDDB49B5478B}" sibTransId="{94B6A1F6-FAA1-40AD-B32A-21427636CA55}"/>
    <dgm:cxn modelId="{5DF829A5-ADF9-4E3D-982E-5E90ECDB0113}" type="presOf" srcId="{1032206D-94D5-4E36-BE86-EE295172EABC}" destId="{56C45D6C-7E5B-452C-8B67-3BEED27B44BE}" srcOrd="0" destOrd="0" presId="urn:microsoft.com/office/officeart/2005/8/layout/default"/>
    <dgm:cxn modelId="{F41C6CC0-E7EF-4EC1-8193-12475257987F}" type="presOf" srcId="{46EEF2C2-8858-42D6-B6A8-E44356E8A076}" destId="{64C5F1D2-1CAD-4F61-A8FB-4B8C907111FE}" srcOrd="0" destOrd="2" presId="urn:microsoft.com/office/officeart/2005/8/layout/default"/>
    <dgm:cxn modelId="{D67C46CD-7563-4386-92D2-898562DD86D3}" type="presOf" srcId="{58F36166-93E5-42F4-BF64-DD86F57FC4A1}" destId="{64C5F1D2-1CAD-4F61-A8FB-4B8C907111FE}" srcOrd="0" destOrd="0" presId="urn:microsoft.com/office/officeart/2005/8/layout/default"/>
    <dgm:cxn modelId="{09908ED5-799F-4C35-89E1-7AD3AA98C881}" type="presOf" srcId="{12662518-41E4-4ADE-9CBE-82128F2F2805}" destId="{6B4C4A0C-C7C4-48FF-9274-C3378E4A35BE}" srcOrd="0" destOrd="0" presId="urn:microsoft.com/office/officeart/2005/8/layout/default"/>
    <dgm:cxn modelId="{A3188264-C717-4D79-BF71-B53AFB80F919}" type="presParOf" srcId="{6B4C4A0C-C7C4-48FF-9274-C3378E4A35BE}" destId="{80A27DA9-1BAA-427E-A4B2-10CE9AC0D499}" srcOrd="0" destOrd="0" presId="urn:microsoft.com/office/officeart/2005/8/layout/default"/>
    <dgm:cxn modelId="{F673ED00-43A2-4BA5-810D-86796712BDBC}" type="presParOf" srcId="{6B4C4A0C-C7C4-48FF-9274-C3378E4A35BE}" destId="{9B79948C-3319-4FBF-ADA6-EA23B00925A0}" srcOrd="1" destOrd="0" presId="urn:microsoft.com/office/officeart/2005/8/layout/default"/>
    <dgm:cxn modelId="{75916509-E672-42B7-8B7E-638E394FC8AE}" type="presParOf" srcId="{6B4C4A0C-C7C4-48FF-9274-C3378E4A35BE}" destId="{64C5F1D2-1CAD-4F61-A8FB-4B8C907111FE}" srcOrd="2" destOrd="0" presId="urn:microsoft.com/office/officeart/2005/8/layout/default"/>
    <dgm:cxn modelId="{C6FA5550-F13E-40F1-81EE-36AD82B07C53}" type="presParOf" srcId="{6B4C4A0C-C7C4-48FF-9274-C3378E4A35BE}" destId="{1374599C-ACC5-41AC-A51C-98D9C2B14A83}" srcOrd="3" destOrd="0" presId="urn:microsoft.com/office/officeart/2005/8/layout/default"/>
    <dgm:cxn modelId="{BD40D816-B9C2-46AF-80CB-3FD123D58474}" type="presParOf" srcId="{6B4C4A0C-C7C4-48FF-9274-C3378E4A35BE}" destId="{56C45D6C-7E5B-452C-8B67-3BEED27B44BE}"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3784D1-E599-464F-8312-DB16976F5E9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A6536C6-73B1-4105-8D40-FA8D205FAE3D}">
      <dgm:prSet/>
      <dgm:spPr/>
      <dgm:t>
        <a:bodyPr/>
        <a:lstStyle/>
        <a:p>
          <a:r>
            <a:rPr lang="en-US" dirty="0">
              <a:latin typeface="Times New Roman" panose="02020603050405020304" pitchFamily="18" charset="0"/>
              <a:cs typeface="Times New Roman" panose="02020603050405020304" pitchFamily="18" charset="0"/>
            </a:rPr>
            <a:t>Factors that may affect longevity and increase excess death: </a:t>
          </a:r>
        </a:p>
      </dgm:t>
    </dgm:pt>
    <dgm:pt modelId="{858BB91E-A11E-4F80-A9D7-5CB61EDC42BA}" type="parTrans" cxnId="{D74C884F-CB49-4151-B2F8-34AAD9274EBF}">
      <dgm:prSet/>
      <dgm:spPr/>
      <dgm:t>
        <a:bodyPr/>
        <a:lstStyle/>
        <a:p>
          <a:endParaRPr lang="en-US"/>
        </a:p>
      </dgm:t>
    </dgm:pt>
    <dgm:pt modelId="{43030444-00CF-470B-B6D4-01B937D05641}" type="sibTrans" cxnId="{D74C884F-CB49-4151-B2F8-34AAD9274EBF}">
      <dgm:prSet/>
      <dgm:spPr/>
      <dgm:t>
        <a:bodyPr/>
        <a:lstStyle/>
        <a:p>
          <a:endParaRPr lang="en-US"/>
        </a:p>
      </dgm:t>
    </dgm:pt>
    <dgm:pt modelId="{26F9973C-0C68-468F-AFBF-51ECCEF9E8F0}">
      <dgm:prSet/>
      <dgm:spPr/>
      <dgm:t>
        <a:bodyPr/>
        <a:lstStyle/>
        <a:p>
          <a:r>
            <a:rPr lang="en-US" dirty="0">
              <a:latin typeface="Times New Roman" panose="02020603050405020304" pitchFamily="18" charset="0"/>
              <a:cs typeface="Times New Roman" panose="02020603050405020304" pitchFamily="18" charset="0"/>
            </a:rPr>
            <a:t>Mental Health Providers Ratio</a:t>
          </a:r>
        </a:p>
      </dgm:t>
    </dgm:pt>
    <dgm:pt modelId="{2679851B-026C-4534-9D08-BF5A5A27224D}" type="parTrans" cxnId="{F7D10191-991A-4123-BC16-D0DACB3594ED}">
      <dgm:prSet/>
      <dgm:spPr/>
      <dgm:t>
        <a:bodyPr/>
        <a:lstStyle/>
        <a:p>
          <a:endParaRPr lang="en-US"/>
        </a:p>
      </dgm:t>
    </dgm:pt>
    <dgm:pt modelId="{E3C5CBCD-DA44-472F-A2B2-EDE97B49E5C3}" type="sibTrans" cxnId="{F7D10191-991A-4123-BC16-D0DACB3594ED}">
      <dgm:prSet/>
      <dgm:spPr/>
      <dgm:t>
        <a:bodyPr/>
        <a:lstStyle/>
        <a:p>
          <a:endParaRPr lang="en-US"/>
        </a:p>
      </dgm:t>
    </dgm:pt>
    <dgm:pt modelId="{547E6BD2-2345-4CBF-9DA8-0A6CD36C17AB}">
      <dgm:prSet/>
      <dgm:spPr/>
      <dgm:t>
        <a:bodyPr/>
        <a:lstStyle/>
        <a:p>
          <a:r>
            <a:rPr lang="en-US" dirty="0">
              <a:latin typeface="Times New Roman" panose="02020603050405020304" pitchFamily="18" charset="0"/>
              <a:cs typeface="Times New Roman" panose="02020603050405020304" pitchFamily="18" charset="0"/>
            </a:rPr>
            <a:t>Uninsurance</a:t>
          </a:r>
        </a:p>
      </dgm:t>
    </dgm:pt>
    <dgm:pt modelId="{0A8F0C53-54A5-48E9-B92B-F58DCD054E03}" type="parTrans" cxnId="{C41D54D3-FC11-4E56-85B8-C29520125A94}">
      <dgm:prSet/>
      <dgm:spPr/>
      <dgm:t>
        <a:bodyPr/>
        <a:lstStyle/>
        <a:p>
          <a:endParaRPr lang="en-US"/>
        </a:p>
      </dgm:t>
    </dgm:pt>
    <dgm:pt modelId="{CFFEA138-8790-47D8-BEDF-7A4A3061C482}" type="sibTrans" cxnId="{C41D54D3-FC11-4E56-85B8-C29520125A94}">
      <dgm:prSet/>
      <dgm:spPr/>
      <dgm:t>
        <a:bodyPr/>
        <a:lstStyle/>
        <a:p>
          <a:endParaRPr lang="en-US"/>
        </a:p>
      </dgm:t>
    </dgm:pt>
    <dgm:pt modelId="{E59B11B6-0D38-4FE5-81F8-9C660AEB36E9}">
      <dgm:prSet/>
      <dgm:spPr/>
      <dgm:t>
        <a:bodyPr/>
        <a:lstStyle/>
        <a:p>
          <a:r>
            <a:rPr lang="en-US" dirty="0">
              <a:latin typeface="Times New Roman" panose="02020603050405020304" pitchFamily="18" charset="0"/>
              <a:cs typeface="Times New Roman" panose="02020603050405020304" pitchFamily="18" charset="0"/>
            </a:rPr>
            <a:t>Driving Deaths</a:t>
          </a:r>
        </a:p>
      </dgm:t>
    </dgm:pt>
    <dgm:pt modelId="{C072D003-3D14-4D82-A4A9-53D52CC7C958}" type="parTrans" cxnId="{07B00EFB-DF59-40D1-BE9C-EDCA1CE6E981}">
      <dgm:prSet/>
      <dgm:spPr/>
      <dgm:t>
        <a:bodyPr/>
        <a:lstStyle/>
        <a:p>
          <a:endParaRPr lang="en-US"/>
        </a:p>
      </dgm:t>
    </dgm:pt>
    <dgm:pt modelId="{5578E8BB-0CE3-440C-933B-CAC1B015D259}" type="sibTrans" cxnId="{07B00EFB-DF59-40D1-BE9C-EDCA1CE6E981}">
      <dgm:prSet/>
      <dgm:spPr/>
      <dgm:t>
        <a:bodyPr/>
        <a:lstStyle/>
        <a:p>
          <a:endParaRPr lang="en-US"/>
        </a:p>
      </dgm:t>
    </dgm:pt>
    <dgm:pt modelId="{3C82FE8F-CBDA-4CDA-8766-268EF0F81187}">
      <dgm:prSet/>
      <dgm:spPr/>
      <dgm:t>
        <a:bodyPr/>
        <a:lstStyle/>
        <a:p>
          <a:r>
            <a:rPr lang="en-US" dirty="0">
              <a:latin typeface="Times New Roman" panose="02020603050405020304" pitchFamily="18" charset="0"/>
              <a:cs typeface="Times New Roman" panose="02020603050405020304" pitchFamily="18" charset="0"/>
            </a:rPr>
            <a:t>Food environment index – an indicator of healthy food and environment available to the counties. </a:t>
          </a:r>
        </a:p>
      </dgm:t>
    </dgm:pt>
    <dgm:pt modelId="{BDEA88B7-9D4C-4DE3-AE20-3D11A45E55A6}" type="parTrans" cxnId="{4EB8D840-617D-45E3-9512-D741DEFAE93E}">
      <dgm:prSet/>
      <dgm:spPr/>
      <dgm:t>
        <a:bodyPr/>
        <a:lstStyle/>
        <a:p>
          <a:endParaRPr lang="en-US"/>
        </a:p>
      </dgm:t>
    </dgm:pt>
    <dgm:pt modelId="{3903B7B2-E569-47CB-B7FB-57F398C9B4CF}" type="sibTrans" cxnId="{4EB8D840-617D-45E3-9512-D741DEFAE93E}">
      <dgm:prSet/>
      <dgm:spPr/>
      <dgm:t>
        <a:bodyPr/>
        <a:lstStyle/>
        <a:p>
          <a:endParaRPr lang="en-US"/>
        </a:p>
      </dgm:t>
    </dgm:pt>
    <dgm:pt modelId="{B2384CF9-9313-4837-BC2A-CCB412A31A91}">
      <dgm:prSet/>
      <dgm:spPr/>
      <dgm:t>
        <a:bodyPr/>
        <a:lstStyle/>
        <a:p>
          <a:r>
            <a:rPr lang="en-US" dirty="0">
              <a:latin typeface="Times New Roman" panose="02020603050405020304" pitchFamily="18" charset="0"/>
              <a:cs typeface="Times New Roman" panose="02020603050405020304" pitchFamily="18" charset="0"/>
            </a:rPr>
            <a:t>Low Birthweight.</a:t>
          </a:r>
        </a:p>
      </dgm:t>
    </dgm:pt>
    <dgm:pt modelId="{D3C96EE2-7C16-4CD5-B46F-79726BC73057}" type="parTrans" cxnId="{21F67F47-127C-4CEC-875A-7BD48934A6D9}">
      <dgm:prSet/>
      <dgm:spPr/>
      <dgm:t>
        <a:bodyPr/>
        <a:lstStyle/>
        <a:p>
          <a:endParaRPr lang="en-US"/>
        </a:p>
      </dgm:t>
    </dgm:pt>
    <dgm:pt modelId="{50F1A09F-0415-446F-8AD4-62E52C18BE83}" type="sibTrans" cxnId="{21F67F47-127C-4CEC-875A-7BD48934A6D9}">
      <dgm:prSet/>
      <dgm:spPr/>
      <dgm:t>
        <a:bodyPr/>
        <a:lstStyle/>
        <a:p>
          <a:endParaRPr lang="en-US"/>
        </a:p>
      </dgm:t>
    </dgm:pt>
    <dgm:pt modelId="{DE1F41AE-8F36-4767-A76A-CC92F992C710}">
      <dgm:prSet/>
      <dgm:spPr/>
      <dgm:t>
        <a:bodyPr/>
        <a:lstStyle/>
        <a:p>
          <a:r>
            <a:rPr lang="en-US" dirty="0">
              <a:latin typeface="Times New Roman" panose="02020603050405020304" pitchFamily="18" charset="0"/>
              <a:cs typeface="Times New Roman" panose="02020603050405020304" pitchFamily="18" charset="0"/>
            </a:rPr>
            <a:t>Fair or Poor Health. </a:t>
          </a:r>
        </a:p>
      </dgm:t>
    </dgm:pt>
    <dgm:pt modelId="{C93A0FAA-8A02-4A29-B3F4-E5551469389C}" type="parTrans" cxnId="{A6C5B2B7-E147-4129-BDF4-27DB09B8AE4D}">
      <dgm:prSet/>
      <dgm:spPr/>
      <dgm:t>
        <a:bodyPr/>
        <a:lstStyle/>
        <a:p>
          <a:endParaRPr lang="en-US"/>
        </a:p>
      </dgm:t>
    </dgm:pt>
    <dgm:pt modelId="{C6ACF72F-27BF-40DF-88A8-8CD45E3F79E8}" type="sibTrans" cxnId="{A6C5B2B7-E147-4129-BDF4-27DB09B8AE4D}">
      <dgm:prSet/>
      <dgm:spPr/>
      <dgm:t>
        <a:bodyPr/>
        <a:lstStyle/>
        <a:p>
          <a:endParaRPr lang="en-US"/>
        </a:p>
      </dgm:t>
    </dgm:pt>
    <dgm:pt modelId="{5CC467DA-478E-45F3-A5C8-504F8E2577F9}" type="pres">
      <dgm:prSet presAssocID="{F13784D1-E599-464F-8312-DB16976F5E95}" presName="linear" presStyleCnt="0">
        <dgm:presLayoutVars>
          <dgm:animLvl val="lvl"/>
          <dgm:resizeHandles val="exact"/>
        </dgm:presLayoutVars>
      </dgm:prSet>
      <dgm:spPr/>
    </dgm:pt>
    <dgm:pt modelId="{866E5479-047D-44A1-B7EF-B4A6EB16CE28}" type="pres">
      <dgm:prSet presAssocID="{6A6536C6-73B1-4105-8D40-FA8D205FAE3D}" presName="parentText" presStyleLbl="node1" presStyleIdx="0" presStyleCnt="1">
        <dgm:presLayoutVars>
          <dgm:chMax val="0"/>
          <dgm:bulletEnabled val="1"/>
        </dgm:presLayoutVars>
      </dgm:prSet>
      <dgm:spPr/>
    </dgm:pt>
    <dgm:pt modelId="{0041424D-454E-427F-8F10-5EB91775CF59}" type="pres">
      <dgm:prSet presAssocID="{6A6536C6-73B1-4105-8D40-FA8D205FAE3D}" presName="childText" presStyleLbl="revTx" presStyleIdx="0" presStyleCnt="1">
        <dgm:presLayoutVars>
          <dgm:bulletEnabled val="1"/>
        </dgm:presLayoutVars>
      </dgm:prSet>
      <dgm:spPr/>
    </dgm:pt>
  </dgm:ptLst>
  <dgm:cxnLst>
    <dgm:cxn modelId="{8669CE21-6C50-4FEE-84D8-693FF166005B}" type="presOf" srcId="{6A6536C6-73B1-4105-8D40-FA8D205FAE3D}" destId="{866E5479-047D-44A1-B7EF-B4A6EB16CE28}" srcOrd="0" destOrd="0" presId="urn:microsoft.com/office/officeart/2005/8/layout/vList2"/>
    <dgm:cxn modelId="{F2C2F43D-1F39-4CF1-926A-2AD2DACCC76A}" type="presOf" srcId="{547E6BD2-2345-4CBF-9DA8-0A6CD36C17AB}" destId="{0041424D-454E-427F-8F10-5EB91775CF59}" srcOrd="0" destOrd="1" presId="urn:microsoft.com/office/officeart/2005/8/layout/vList2"/>
    <dgm:cxn modelId="{4EB8D840-617D-45E3-9512-D741DEFAE93E}" srcId="{6A6536C6-73B1-4105-8D40-FA8D205FAE3D}" destId="{3C82FE8F-CBDA-4CDA-8766-268EF0F81187}" srcOrd="3" destOrd="0" parTransId="{BDEA88B7-9D4C-4DE3-AE20-3D11A45E55A6}" sibTransId="{3903B7B2-E569-47CB-B7FB-57F398C9B4CF}"/>
    <dgm:cxn modelId="{66799265-64B0-47B3-AA5F-CC5FD6C4DF70}" type="presOf" srcId="{DE1F41AE-8F36-4767-A76A-CC92F992C710}" destId="{0041424D-454E-427F-8F10-5EB91775CF59}" srcOrd="0" destOrd="5" presId="urn:microsoft.com/office/officeart/2005/8/layout/vList2"/>
    <dgm:cxn modelId="{21F67F47-127C-4CEC-875A-7BD48934A6D9}" srcId="{6A6536C6-73B1-4105-8D40-FA8D205FAE3D}" destId="{B2384CF9-9313-4837-BC2A-CCB412A31A91}" srcOrd="4" destOrd="0" parTransId="{D3C96EE2-7C16-4CD5-B46F-79726BC73057}" sibTransId="{50F1A09F-0415-446F-8AD4-62E52C18BE83}"/>
    <dgm:cxn modelId="{D74C884F-CB49-4151-B2F8-34AAD9274EBF}" srcId="{F13784D1-E599-464F-8312-DB16976F5E95}" destId="{6A6536C6-73B1-4105-8D40-FA8D205FAE3D}" srcOrd="0" destOrd="0" parTransId="{858BB91E-A11E-4F80-A9D7-5CB61EDC42BA}" sibTransId="{43030444-00CF-470B-B6D4-01B937D05641}"/>
    <dgm:cxn modelId="{F7D10191-991A-4123-BC16-D0DACB3594ED}" srcId="{6A6536C6-73B1-4105-8D40-FA8D205FAE3D}" destId="{26F9973C-0C68-468F-AFBF-51ECCEF9E8F0}" srcOrd="0" destOrd="0" parTransId="{2679851B-026C-4534-9D08-BF5A5A27224D}" sibTransId="{E3C5CBCD-DA44-472F-A2B2-EDE97B49E5C3}"/>
    <dgm:cxn modelId="{D9EB6B92-2622-4534-B37F-477E94D82896}" type="presOf" srcId="{F13784D1-E599-464F-8312-DB16976F5E95}" destId="{5CC467DA-478E-45F3-A5C8-504F8E2577F9}" srcOrd="0" destOrd="0" presId="urn:microsoft.com/office/officeart/2005/8/layout/vList2"/>
    <dgm:cxn modelId="{F9FE3AA3-AF8F-4A44-BE8D-6D6A54BFC432}" type="presOf" srcId="{B2384CF9-9313-4837-BC2A-CCB412A31A91}" destId="{0041424D-454E-427F-8F10-5EB91775CF59}" srcOrd="0" destOrd="4" presId="urn:microsoft.com/office/officeart/2005/8/layout/vList2"/>
    <dgm:cxn modelId="{A6C5B2B7-E147-4129-BDF4-27DB09B8AE4D}" srcId="{6A6536C6-73B1-4105-8D40-FA8D205FAE3D}" destId="{DE1F41AE-8F36-4767-A76A-CC92F992C710}" srcOrd="5" destOrd="0" parTransId="{C93A0FAA-8A02-4A29-B3F4-E5551469389C}" sibTransId="{C6ACF72F-27BF-40DF-88A8-8CD45E3F79E8}"/>
    <dgm:cxn modelId="{C41D54D3-FC11-4E56-85B8-C29520125A94}" srcId="{6A6536C6-73B1-4105-8D40-FA8D205FAE3D}" destId="{547E6BD2-2345-4CBF-9DA8-0A6CD36C17AB}" srcOrd="1" destOrd="0" parTransId="{0A8F0C53-54A5-48E9-B92B-F58DCD054E03}" sibTransId="{CFFEA138-8790-47D8-BEDF-7A4A3061C482}"/>
    <dgm:cxn modelId="{36B2BDEF-412D-4989-AEBF-60C9C9370DDF}" type="presOf" srcId="{E59B11B6-0D38-4FE5-81F8-9C660AEB36E9}" destId="{0041424D-454E-427F-8F10-5EB91775CF59}" srcOrd="0" destOrd="2" presId="urn:microsoft.com/office/officeart/2005/8/layout/vList2"/>
    <dgm:cxn modelId="{5CA1B2F3-D2FF-4156-83A4-7A26F7D67A4B}" type="presOf" srcId="{26F9973C-0C68-468F-AFBF-51ECCEF9E8F0}" destId="{0041424D-454E-427F-8F10-5EB91775CF59}" srcOrd="0" destOrd="0" presId="urn:microsoft.com/office/officeart/2005/8/layout/vList2"/>
    <dgm:cxn modelId="{E0D506F6-F427-4282-A40C-595EEDB9FBF7}" type="presOf" srcId="{3C82FE8F-CBDA-4CDA-8766-268EF0F81187}" destId="{0041424D-454E-427F-8F10-5EB91775CF59}" srcOrd="0" destOrd="3" presId="urn:microsoft.com/office/officeart/2005/8/layout/vList2"/>
    <dgm:cxn modelId="{07B00EFB-DF59-40D1-BE9C-EDCA1CE6E981}" srcId="{6A6536C6-73B1-4105-8D40-FA8D205FAE3D}" destId="{E59B11B6-0D38-4FE5-81F8-9C660AEB36E9}" srcOrd="2" destOrd="0" parTransId="{C072D003-3D14-4D82-A4A9-53D52CC7C958}" sibTransId="{5578E8BB-0CE3-440C-933B-CAC1B015D259}"/>
    <dgm:cxn modelId="{FAE02955-9EF4-4A2C-912D-8C4551892E09}" type="presParOf" srcId="{5CC467DA-478E-45F3-A5C8-504F8E2577F9}" destId="{866E5479-047D-44A1-B7EF-B4A6EB16CE28}" srcOrd="0" destOrd="0" presId="urn:microsoft.com/office/officeart/2005/8/layout/vList2"/>
    <dgm:cxn modelId="{FBAC6BC2-5196-48B3-9DF3-0F9F7ABFC17B}" type="presParOf" srcId="{5CC467DA-478E-45F3-A5C8-504F8E2577F9}" destId="{0041424D-454E-427F-8F10-5EB91775CF59}"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2C1160-5EB2-475D-8C27-033B922E1CF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85143B7-F68D-4ED7-B68D-B3D68101A7D8}">
      <dgm:prSet/>
      <dgm:spPr/>
      <dgm:t>
        <a:bodyPr/>
        <a:lstStyle/>
        <a:p>
          <a:r>
            <a:rPr lang="en-US"/>
            <a:t>During the first stage of our analysis, we applied a linear regression model to our data:</a:t>
          </a:r>
        </a:p>
      </dgm:t>
    </dgm:pt>
    <dgm:pt modelId="{BBE6ED00-73DC-458C-AF45-D4BD4D7415A5}" type="parTrans" cxnId="{C018CA36-53E8-488B-91B5-ADB4B03206BD}">
      <dgm:prSet/>
      <dgm:spPr/>
      <dgm:t>
        <a:bodyPr/>
        <a:lstStyle/>
        <a:p>
          <a:endParaRPr lang="en-US"/>
        </a:p>
      </dgm:t>
    </dgm:pt>
    <dgm:pt modelId="{3B9937CE-9D8E-4FFB-B082-787ED9A470CF}" type="sibTrans" cxnId="{C018CA36-53E8-488B-91B5-ADB4B03206BD}">
      <dgm:prSet/>
      <dgm:spPr/>
      <dgm:t>
        <a:bodyPr/>
        <a:lstStyle/>
        <a:p>
          <a:endParaRPr lang="en-US"/>
        </a:p>
      </dgm:t>
    </dgm:pt>
    <dgm:pt modelId="{E11E7B11-9127-4C4A-92D3-BCCCD649A34D}">
      <dgm:prSet/>
      <dgm:spPr/>
      <dgm:t>
        <a:bodyPr/>
        <a:lstStyle/>
        <a:p>
          <a:r>
            <a:rPr lang="en-US"/>
            <a:t>We had to discard this ML model because it did not work well with our data point. </a:t>
          </a:r>
        </a:p>
      </dgm:t>
    </dgm:pt>
    <dgm:pt modelId="{474C23BB-75E0-487E-AC5D-6EAD8430DFE4}" type="parTrans" cxnId="{8E88587B-40E6-4223-809F-2B3C598F059D}">
      <dgm:prSet/>
      <dgm:spPr/>
      <dgm:t>
        <a:bodyPr/>
        <a:lstStyle/>
        <a:p>
          <a:endParaRPr lang="en-US"/>
        </a:p>
      </dgm:t>
    </dgm:pt>
    <dgm:pt modelId="{50904DF1-9399-44CC-8186-762A5F37B3CF}" type="sibTrans" cxnId="{8E88587B-40E6-4223-809F-2B3C598F059D}">
      <dgm:prSet/>
      <dgm:spPr/>
      <dgm:t>
        <a:bodyPr/>
        <a:lstStyle/>
        <a:p>
          <a:endParaRPr lang="en-US"/>
        </a:p>
      </dgm:t>
    </dgm:pt>
    <dgm:pt modelId="{F7FF8759-3967-4EF5-8AD2-B784C11ACDF6}">
      <dgm:prSet/>
      <dgm:spPr/>
      <dgm:t>
        <a:bodyPr/>
        <a:lstStyle/>
        <a:p>
          <a:r>
            <a:rPr lang="en-US"/>
            <a:t>No patterns observed. </a:t>
          </a:r>
        </a:p>
      </dgm:t>
    </dgm:pt>
    <dgm:pt modelId="{C6A262C4-B650-4C3C-B6F5-5FABC9293DD0}" type="parTrans" cxnId="{7EDBFAE9-4676-44AB-B220-754CE53B21BF}">
      <dgm:prSet/>
      <dgm:spPr/>
      <dgm:t>
        <a:bodyPr/>
        <a:lstStyle/>
        <a:p>
          <a:endParaRPr lang="en-US"/>
        </a:p>
      </dgm:t>
    </dgm:pt>
    <dgm:pt modelId="{45EEA050-3CDF-42D4-8863-7C4EFDA04526}" type="sibTrans" cxnId="{7EDBFAE9-4676-44AB-B220-754CE53B21BF}">
      <dgm:prSet/>
      <dgm:spPr/>
      <dgm:t>
        <a:bodyPr/>
        <a:lstStyle/>
        <a:p>
          <a:endParaRPr lang="en-US"/>
        </a:p>
      </dgm:t>
    </dgm:pt>
    <dgm:pt modelId="{128168C1-18AD-4F9A-8BF9-DB58A586918F}">
      <dgm:prSet/>
      <dgm:spPr/>
      <dgm:t>
        <a:bodyPr/>
        <a:lstStyle/>
        <a:p>
          <a:r>
            <a:rPr lang="en-US"/>
            <a:t>Reason for this ML model was labeled. </a:t>
          </a:r>
        </a:p>
      </dgm:t>
    </dgm:pt>
    <dgm:pt modelId="{09926EAD-6DC7-40EE-8F29-78EE8E3F4744}" type="parTrans" cxnId="{8AD55345-F8F6-43C7-954B-DE53A8F3A697}">
      <dgm:prSet/>
      <dgm:spPr/>
      <dgm:t>
        <a:bodyPr/>
        <a:lstStyle/>
        <a:p>
          <a:endParaRPr lang="en-US"/>
        </a:p>
      </dgm:t>
    </dgm:pt>
    <dgm:pt modelId="{18FEDD58-6929-46C5-A6FC-6DADE2B7138A}" type="sibTrans" cxnId="{8AD55345-F8F6-43C7-954B-DE53A8F3A697}">
      <dgm:prSet/>
      <dgm:spPr/>
      <dgm:t>
        <a:bodyPr/>
        <a:lstStyle/>
        <a:p>
          <a:endParaRPr lang="en-US"/>
        </a:p>
      </dgm:t>
    </dgm:pt>
    <dgm:pt modelId="{04B6B6ED-E78F-4C2E-91E6-CC558591FDAE}">
      <dgm:prSet/>
      <dgm:spPr/>
      <dgm:t>
        <a:bodyPr/>
        <a:lstStyle/>
        <a:p>
          <a:r>
            <a:rPr lang="en-US"/>
            <a:t>We thought we would see a linear correlation with certain factors against the death ratio. </a:t>
          </a:r>
        </a:p>
      </dgm:t>
    </dgm:pt>
    <dgm:pt modelId="{7B55AF44-BEA6-423E-BE6A-496705D5E7C7}" type="parTrans" cxnId="{E794913B-D161-4CC2-B130-660B8C551260}">
      <dgm:prSet/>
      <dgm:spPr/>
      <dgm:t>
        <a:bodyPr/>
        <a:lstStyle/>
        <a:p>
          <a:endParaRPr lang="en-US"/>
        </a:p>
      </dgm:t>
    </dgm:pt>
    <dgm:pt modelId="{57D768B3-C5B0-4C9D-9A84-C71E4780D855}" type="sibTrans" cxnId="{E794913B-D161-4CC2-B130-660B8C551260}">
      <dgm:prSet/>
      <dgm:spPr/>
      <dgm:t>
        <a:bodyPr/>
        <a:lstStyle/>
        <a:p>
          <a:endParaRPr lang="en-US"/>
        </a:p>
      </dgm:t>
    </dgm:pt>
    <dgm:pt modelId="{23E8EB52-EA69-41CF-9176-22D612B9B891}">
      <dgm:prSet/>
      <dgm:spPr/>
      <dgm:t>
        <a:bodyPr/>
        <a:lstStyle/>
        <a:p>
          <a:r>
            <a:rPr lang="en-US"/>
            <a:t>During second stage of analysis, we then applied the following: </a:t>
          </a:r>
        </a:p>
      </dgm:t>
    </dgm:pt>
    <dgm:pt modelId="{2C56AC54-E5F8-4B9E-B020-7896B53C7D5B}" type="parTrans" cxnId="{35FD8648-ED43-4FF8-B233-3EDD1BB4A49D}">
      <dgm:prSet/>
      <dgm:spPr/>
      <dgm:t>
        <a:bodyPr/>
        <a:lstStyle/>
        <a:p>
          <a:endParaRPr lang="en-US"/>
        </a:p>
      </dgm:t>
    </dgm:pt>
    <dgm:pt modelId="{B46FFA17-B052-4F33-833B-37504D40EDD8}" type="sibTrans" cxnId="{35FD8648-ED43-4FF8-B233-3EDD1BB4A49D}">
      <dgm:prSet/>
      <dgm:spPr/>
      <dgm:t>
        <a:bodyPr/>
        <a:lstStyle/>
        <a:p>
          <a:endParaRPr lang="en-US"/>
        </a:p>
      </dgm:t>
    </dgm:pt>
    <dgm:pt modelId="{AE7A0F0C-A1BC-41F5-8000-AC6E00E47A93}">
      <dgm:prSet/>
      <dgm:spPr/>
      <dgm:t>
        <a:bodyPr/>
        <a:lstStyle/>
        <a:p>
          <a:r>
            <a:rPr lang="en-US"/>
            <a:t>Standard scaler. </a:t>
          </a:r>
        </a:p>
      </dgm:t>
    </dgm:pt>
    <dgm:pt modelId="{C7689C17-4E1C-4320-BC60-247A11E8A99A}" type="parTrans" cxnId="{67DF97F2-E940-4057-BF5D-124908828487}">
      <dgm:prSet/>
      <dgm:spPr/>
      <dgm:t>
        <a:bodyPr/>
        <a:lstStyle/>
        <a:p>
          <a:endParaRPr lang="en-US"/>
        </a:p>
      </dgm:t>
    </dgm:pt>
    <dgm:pt modelId="{EE456CD5-E0C4-403D-B83E-49D43A921576}" type="sibTrans" cxnId="{67DF97F2-E940-4057-BF5D-124908828487}">
      <dgm:prSet/>
      <dgm:spPr/>
      <dgm:t>
        <a:bodyPr/>
        <a:lstStyle/>
        <a:p>
          <a:endParaRPr lang="en-US"/>
        </a:p>
      </dgm:t>
    </dgm:pt>
    <dgm:pt modelId="{7548D248-3ECB-4DE3-9F28-1227B4B150CC}">
      <dgm:prSet/>
      <dgm:spPr/>
      <dgm:t>
        <a:bodyPr/>
        <a:lstStyle/>
        <a:p>
          <a:r>
            <a:rPr lang="en-US"/>
            <a:t>Principal Component Analysis to investigate clustering. </a:t>
          </a:r>
        </a:p>
      </dgm:t>
    </dgm:pt>
    <dgm:pt modelId="{212E73EA-26CF-4F12-89A1-3EC1B6A82A04}" type="parTrans" cxnId="{27EBC95B-C6CA-4762-B295-F58E4705315C}">
      <dgm:prSet/>
      <dgm:spPr/>
      <dgm:t>
        <a:bodyPr/>
        <a:lstStyle/>
        <a:p>
          <a:endParaRPr lang="en-US"/>
        </a:p>
      </dgm:t>
    </dgm:pt>
    <dgm:pt modelId="{7536178F-A71D-440A-B3F0-ACA81197746A}" type="sibTrans" cxnId="{27EBC95B-C6CA-4762-B295-F58E4705315C}">
      <dgm:prSet/>
      <dgm:spPr/>
      <dgm:t>
        <a:bodyPr/>
        <a:lstStyle/>
        <a:p>
          <a:endParaRPr lang="en-US"/>
        </a:p>
      </dgm:t>
    </dgm:pt>
    <dgm:pt modelId="{07DB8330-8799-4AEB-AE81-AD6139BB0C69}">
      <dgm:prSet/>
      <dgm:spPr/>
      <dgm:t>
        <a:bodyPr/>
        <a:lstStyle/>
        <a:p>
          <a:r>
            <a:rPr lang="en-US"/>
            <a:t>Elbow Curve resulted in 4-used for Kmean. </a:t>
          </a:r>
        </a:p>
      </dgm:t>
    </dgm:pt>
    <dgm:pt modelId="{F0C9E59D-F27A-4DF5-B8BB-C519897A6476}" type="parTrans" cxnId="{EC0A95C0-767C-49F1-BDC7-83B4CE2C3B7C}">
      <dgm:prSet/>
      <dgm:spPr/>
      <dgm:t>
        <a:bodyPr/>
        <a:lstStyle/>
        <a:p>
          <a:endParaRPr lang="en-US"/>
        </a:p>
      </dgm:t>
    </dgm:pt>
    <dgm:pt modelId="{AE8B9D65-F9AB-4476-B3E4-91FB6F0560D8}" type="sibTrans" cxnId="{EC0A95C0-767C-49F1-BDC7-83B4CE2C3B7C}">
      <dgm:prSet/>
      <dgm:spPr/>
      <dgm:t>
        <a:bodyPr/>
        <a:lstStyle/>
        <a:p>
          <a:endParaRPr lang="en-US"/>
        </a:p>
      </dgm:t>
    </dgm:pt>
    <dgm:pt modelId="{DE0457EB-FA46-40A7-BC8E-3514B7234FFF}">
      <dgm:prSet/>
      <dgm:spPr/>
      <dgm:t>
        <a:bodyPr/>
        <a:lstStyle/>
        <a:p>
          <a:r>
            <a:rPr lang="en-US"/>
            <a:t>K-Means Group data into four classes. </a:t>
          </a:r>
        </a:p>
      </dgm:t>
    </dgm:pt>
    <dgm:pt modelId="{47BEE68E-7C7B-4981-8532-BAB92570E658}" type="parTrans" cxnId="{F91DAD60-8A47-42AE-AA96-0CA11AEA331E}">
      <dgm:prSet/>
      <dgm:spPr/>
      <dgm:t>
        <a:bodyPr/>
        <a:lstStyle/>
        <a:p>
          <a:endParaRPr lang="en-US"/>
        </a:p>
      </dgm:t>
    </dgm:pt>
    <dgm:pt modelId="{5D086DC6-64B6-4C71-AA8C-F8B6425280FC}" type="sibTrans" cxnId="{F91DAD60-8A47-42AE-AA96-0CA11AEA331E}">
      <dgm:prSet/>
      <dgm:spPr/>
      <dgm:t>
        <a:bodyPr/>
        <a:lstStyle/>
        <a:p>
          <a:endParaRPr lang="en-US"/>
        </a:p>
      </dgm:t>
    </dgm:pt>
    <dgm:pt modelId="{AC46C7E6-BB45-4F79-9749-368013CBF79C}">
      <dgm:prSet/>
      <dgm:spPr/>
      <dgm:t>
        <a:bodyPr/>
        <a:lstStyle/>
        <a:p>
          <a:r>
            <a:rPr lang="en-US"/>
            <a:t>Hierarchical Cluster Analysis – this model did not fit our data analysis as well as we did not need a dendrogram for this analysis. </a:t>
          </a:r>
        </a:p>
      </dgm:t>
    </dgm:pt>
    <dgm:pt modelId="{4FCDC619-9B99-4AF9-8B14-1A070FC95C77}" type="parTrans" cxnId="{005CC3C2-28B4-41B6-ABC9-C625BCFA3A5C}">
      <dgm:prSet/>
      <dgm:spPr/>
      <dgm:t>
        <a:bodyPr/>
        <a:lstStyle/>
        <a:p>
          <a:endParaRPr lang="en-US"/>
        </a:p>
      </dgm:t>
    </dgm:pt>
    <dgm:pt modelId="{DD4E8053-DCA6-4E43-AD1E-39B78D85E64C}" type="sibTrans" cxnId="{005CC3C2-28B4-41B6-ABC9-C625BCFA3A5C}">
      <dgm:prSet/>
      <dgm:spPr/>
      <dgm:t>
        <a:bodyPr/>
        <a:lstStyle/>
        <a:p>
          <a:endParaRPr lang="en-US"/>
        </a:p>
      </dgm:t>
    </dgm:pt>
    <dgm:pt modelId="{A6D8D4A4-C20D-46E8-A3B2-9EB2243DA886}">
      <dgm:prSet/>
      <dgm:spPr/>
      <dgm:t>
        <a:bodyPr/>
        <a:lstStyle/>
        <a:p>
          <a:r>
            <a:rPr lang="en-US"/>
            <a:t>Final Decision for the Machine Learning model was the K-means algorithims. </a:t>
          </a:r>
        </a:p>
      </dgm:t>
    </dgm:pt>
    <dgm:pt modelId="{BBBE08A6-7464-420D-B59B-B354F5D8A969}" type="parTrans" cxnId="{77282DCA-CA21-4805-9AAC-26AD15C7D015}">
      <dgm:prSet/>
      <dgm:spPr/>
      <dgm:t>
        <a:bodyPr/>
        <a:lstStyle/>
        <a:p>
          <a:endParaRPr lang="en-US"/>
        </a:p>
      </dgm:t>
    </dgm:pt>
    <dgm:pt modelId="{EEE87F5A-BE8B-432D-9F08-9ACE1410C4CF}" type="sibTrans" cxnId="{77282DCA-CA21-4805-9AAC-26AD15C7D015}">
      <dgm:prSet/>
      <dgm:spPr/>
      <dgm:t>
        <a:bodyPr/>
        <a:lstStyle/>
        <a:p>
          <a:endParaRPr lang="en-US"/>
        </a:p>
      </dgm:t>
    </dgm:pt>
    <dgm:pt modelId="{A9A61CCC-B291-4269-A891-7DA8B7742FE6}">
      <dgm:prSet/>
      <dgm:spPr/>
      <dgm:t>
        <a:bodyPr/>
        <a:lstStyle/>
        <a:p>
          <a:r>
            <a:rPr lang="en-US"/>
            <a:t>Our model did not require test split train. </a:t>
          </a:r>
        </a:p>
      </dgm:t>
    </dgm:pt>
    <dgm:pt modelId="{041741AC-C487-44EF-BB90-0B6981207134}" type="parTrans" cxnId="{8C7A1623-9E15-4532-A356-95D2078EE53F}">
      <dgm:prSet/>
      <dgm:spPr/>
      <dgm:t>
        <a:bodyPr/>
        <a:lstStyle/>
        <a:p>
          <a:endParaRPr lang="en-US"/>
        </a:p>
      </dgm:t>
    </dgm:pt>
    <dgm:pt modelId="{03401D54-F968-4D78-945A-1F5734D552DC}" type="sibTrans" cxnId="{8C7A1623-9E15-4532-A356-95D2078EE53F}">
      <dgm:prSet/>
      <dgm:spPr/>
      <dgm:t>
        <a:bodyPr/>
        <a:lstStyle/>
        <a:p>
          <a:endParaRPr lang="en-US"/>
        </a:p>
      </dgm:t>
    </dgm:pt>
    <dgm:pt modelId="{4960D0FB-0E2F-4A06-9D51-7FC5468479B0}" type="pres">
      <dgm:prSet presAssocID="{882C1160-5EB2-475D-8C27-033B922E1CF3}" presName="linear" presStyleCnt="0">
        <dgm:presLayoutVars>
          <dgm:animLvl val="lvl"/>
          <dgm:resizeHandles val="exact"/>
        </dgm:presLayoutVars>
      </dgm:prSet>
      <dgm:spPr/>
    </dgm:pt>
    <dgm:pt modelId="{8713558D-F44F-4EB4-9A4E-9F100B9DBAC7}" type="pres">
      <dgm:prSet presAssocID="{585143B7-F68D-4ED7-B68D-B3D68101A7D8}" presName="parentText" presStyleLbl="node1" presStyleIdx="0" presStyleCnt="4">
        <dgm:presLayoutVars>
          <dgm:chMax val="0"/>
          <dgm:bulletEnabled val="1"/>
        </dgm:presLayoutVars>
      </dgm:prSet>
      <dgm:spPr/>
    </dgm:pt>
    <dgm:pt modelId="{CD7240E1-843C-40CB-8051-5F42F0BA83EF}" type="pres">
      <dgm:prSet presAssocID="{585143B7-F68D-4ED7-B68D-B3D68101A7D8}" presName="childText" presStyleLbl="revTx" presStyleIdx="0" presStyleCnt="2">
        <dgm:presLayoutVars>
          <dgm:bulletEnabled val="1"/>
        </dgm:presLayoutVars>
      </dgm:prSet>
      <dgm:spPr/>
    </dgm:pt>
    <dgm:pt modelId="{C89F9C43-917F-446E-AE05-A0FCCDDB2E04}" type="pres">
      <dgm:prSet presAssocID="{23E8EB52-EA69-41CF-9176-22D612B9B891}" presName="parentText" presStyleLbl="node1" presStyleIdx="1" presStyleCnt="4">
        <dgm:presLayoutVars>
          <dgm:chMax val="0"/>
          <dgm:bulletEnabled val="1"/>
        </dgm:presLayoutVars>
      </dgm:prSet>
      <dgm:spPr/>
    </dgm:pt>
    <dgm:pt modelId="{A0358174-69F8-4D9D-B798-09C5A521B8EA}" type="pres">
      <dgm:prSet presAssocID="{23E8EB52-EA69-41CF-9176-22D612B9B891}" presName="childText" presStyleLbl="revTx" presStyleIdx="1" presStyleCnt="2">
        <dgm:presLayoutVars>
          <dgm:bulletEnabled val="1"/>
        </dgm:presLayoutVars>
      </dgm:prSet>
      <dgm:spPr/>
    </dgm:pt>
    <dgm:pt modelId="{FDC9B364-9CFC-47B4-A522-FCB0734B35D2}" type="pres">
      <dgm:prSet presAssocID="{A6D8D4A4-C20D-46E8-A3B2-9EB2243DA886}" presName="parentText" presStyleLbl="node1" presStyleIdx="2" presStyleCnt="4">
        <dgm:presLayoutVars>
          <dgm:chMax val="0"/>
          <dgm:bulletEnabled val="1"/>
        </dgm:presLayoutVars>
      </dgm:prSet>
      <dgm:spPr/>
    </dgm:pt>
    <dgm:pt modelId="{19CD19B4-5DBA-4E54-8154-2B614A38897B}" type="pres">
      <dgm:prSet presAssocID="{EEE87F5A-BE8B-432D-9F08-9ACE1410C4CF}" presName="spacer" presStyleCnt="0"/>
      <dgm:spPr/>
    </dgm:pt>
    <dgm:pt modelId="{B15D8B62-74ED-4789-B3C6-6EC0F62DC057}" type="pres">
      <dgm:prSet presAssocID="{A9A61CCC-B291-4269-A891-7DA8B7742FE6}" presName="parentText" presStyleLbl="node1" presStyleIdx="3" presStyleCnt="4">
        <dgm:presLayoutVars>
          <dgm:chMax val="0"/>
          <dgm:bulletEnabled val="1"/>
        </dgm:presLayoutVars>
      </dgm:prSet>
      <dgm:spPr/>
    </dgm:pt>
  </dgm:ptLst>
  <dgm:cxnLst>
    <dgm:cxn modelId="{5D13911D-F382-40E3-B7E3-6D57C2094E9F}" type="presOf" srcId="{7548D248-3ECB-4DE3-9F28-1227B4B150CC}" destId="{A0358174-69F8-4D9D-B798-09C5A521B8EA}" srcOrd="0" destOrd="1" presId="urn:microsoft.com/office/officeart/2005/8/layout/vList2"/>
    <dgm:cxn modelId="{8C7A1623-9E15-4532-A356-95D2078EE53F}" srcId="{882C1160-5EB2-475D-8C27-033B922E1CF3}" destId="{A9A61CCC-B291-4269-A891-7DA8B7742FE6}" srcOrd="3" destOrd="0" parTransId="{041741AC-C487-44EF-BB90-0B6981207134}" sibTransId="{03401D54-F968-4D78-945A-1F5734D552DC}"/>
    <dgm:cxn modelId="{C018CA36-53E8-488B-91B5-ADB4B03206BD}" srcId="{882C1160-5EB2-475D-8C27-033B922E1CF3}" destId="{585143B7-F68D-4ED7-B68D-B3D68101A7D8}" srcOrd="0" destOrd="0" parTransId="{BBE6ED00-73DC-458C-AF45-D4BD4D7415A5}" sibTransId="{3B9937CE-9D8E-4FFB-B082-787ED9A470CF}"/>
    <dgm:cxn modelId="{E794913B-D161-4CC2-B130-660B8C551260}" srcId="{585143B7-F68D-4ED7-B68D-B3D68101A7D8}" destId="{04B6B6ED-E78F-4C2E-91E6-CC558591FDAE}" srcOrd="3" destOrd="0" parTransId="{7B55AF44-BEA6-423E-BE6A-496705D5E7C7}" sibTransId="{57D768B3-C5B0-4C9D-9A84-C71E4780D855}"/>
    <dgm:cxn modelId="{937D9E3E-DA40-4E39-8C47-D76F3B5199C2}" type="presOf" srcId="{A6D8D4A4-C20D-46E8-A3B2-9EB2243DA886}" destId="{FDC9B364-9CFC-47B4-A522-FCB0734B35D2}" srcOrd="0" destOrd="0" presId="urn:microsoft.com/office/officeart/2005/8/layout/vList2"/>
    <dgm:cxn modelId="{27EBC95B-C6CA-4762-B295-F58E4705315C}" srcId="{23E8EB52-EA69-41CF-9176-22D612B9B891}" destId="{7548D248-3ECB-4DE3-9F28-1227B4B150CC}" srcOrd="1" destOrd="0" parTransId="{212E73EA-26CF-4F12-89A1-3EC1B6A82A04}" sibTransId="{7536178F-A71D-440A-B3F0-ACA81197746A}"/>
    <dgm:cxn modelId="{F91DAD60-8A47-42AE-AA96-0CA11AEA331E}" srcId="{23E8EB52-EA69-41CF-9176-22D612B9B891}" destId="{DE0457EB-FA46-40A7-BC8E-3514B7234FFF}" srcOrd="3" destOrd="0" parTransId="{47BEE68E-7C7B-4981-8532-BAB92570E658}" sibTransId="{5D086DC6-64B6-4C71-AA8C-F8B6425280FC}"/>
    <dgm:cxn modelId="{2D294F43-EB2D-4616-9791-61B3560BBB9F}" type="presOf" srcId="{23E8EB52-EA69-41CF-9176-22D612B9B891}" destId="{C89F9C43-917F-446E-AE05-A0FCCDDB2E04}" srcOrd="0" destOrd="0" presId="urn:microsoft.com/office/officeart/2005/8/layout/vList2"/>
    <dgm:cxn modelId="{8AD55345-F8F6-43C7-954B-DE53A8F3A697}" srcId="{585143B7-F68D-4ED7-B68D-B3D68101A7D8}" destId="{128168C1-18AD-4F9A-8BF9-DB58A586918F}" srcOrd="2" destOrd="0" parTransId="{09926EAD-6DC7-40EE-8F29-78EE8E3F4744}" sibTransId="{18FEDD58-6929-46C5-A6FC-6DADE2B7138A}"/>
    <dgm:cxn modelId="{D1B3CA67-D730-48EE-93E3-120E3F545E31}" type="presOf" srcId="{07DB8330-8799-4AEB-AE81-AD6139BB0C69}" destId="{A0358174-69F8-4D9D-B798-09C5A521B8EA}" srcOrd="0" destOrd="2" presId="urn:microsoft.com/office/officeart/2005/8/layout/vList2"/>
    <dgm:cxn modelId="{35FD8648-ED43-4FF8-B233-3EDD1BB4A49D}" srcId="{882C1160-5EB2-475D-8C27-033B922E1CF3}" destId="{23E8EB52-EA69-41CF-9176-22D612B9B891}" srcOrd="1" destOrd="0" parTransId="{2C56AC54-E5F8-4B9E-B020-7896B53C7D5B}" sibTransId="{B46FFA17-B052-4F33-833B-37504D40EDD8}"/>
    <dgm:cxn modelId="{8E88587B-40E6-4223-809F-2B3C598F059D}" srcId="{585143B7-F68D-4ED7-B68D-B3D68101A7D8}" destId="{E11E7B11-9127-4C4A-92D3-BCCCD649A34D}" srcOrd="0" destOrd="0" parTransId="{474C23BB-75E0-487E-AC5D-6EAD8430DFE4}" sibTransId="{50904DF1-9399-44CC-8186-762A5F37B3CF}"/>
    <dgm:cxn modelId="{7CA5D285-3065-4F72-B725-5BE8A3AF1088}" type="presOf" srcId="{A9A61CCC-B291-4269-A891-7DA8B7742FE6}" destId="{B15D8B62-74ED-4789-B3C6-6EC0F62DC057}" srcOrd="0" destOrd="0" presId="urn:microsoft.com/office/officeart/2005/8/layout/vList2"/>
    <dgm:cxn modelId="{8DE24B90-8CFF-44E5-83AB-4762990DB9B8}" type="presOf" srcId="{585143B7-F68D-4ED7-B68D-B3D68101A7D8}" destId="{8713558D-F44F-4EB4-9A4E-9F100B9DBAC7}" srcOrd="0" destOrd="0" presId="urn:microsoft.com/office/officeart/2005/8/layout/vList2"/>
    <dgm:cxn modelId="{6BDDF298-70CB-4974-ADA1-36D218542D16}" type="presOf" srcId="{882C1160-5EB2-475D-8C27-033B922E1CF3}" destId="{4960D0FB-0E2F-4A06-9D51-7FC5468479B0}" srcOrd="0" destOrd="0" presId="urn:microsoft.com/office/officeart/2005/8/layout/vList2"/>
    <dgm:cxn modelId="{0E22F3A0-271A-427D-8EC9-F07F19868F5C}" type="presOf" srcId="{AC46C7E6-BB45-4F79-9749-368013CBF79C}" destId="{A0358174-69F8-4D9D-B798-09C5A521B8EA}" srcOrd="0" destOrd="4" presId="urn:microsoft.com/office/officeart/2005/8/layout/vList2"/>
    <dgm:cxn modelId="{BAA3D3A1-9BCF-4C79-A1D3-316C6412CFD7}" type="presOf" srcId="{E11E7B11-9127-4C4A-92D3-BCCCD649A34D}" destId="{CD7240E1-843C-40CB-8051-5F42F0BA83EF}" srcOrd="0" destOrd="0" presId="urn:microsoft.com/office/officeart/2005/8/layout/vList2"/>
    <dgm:cxn modelId="{2F2652A6-9560-41DA-B9AB-24C2E2E3138A}" type="presOf" srcId="{04B6B6ED-E78F-4C2E-91E6-CC558591FDAE}" destId="{CD7240E1-843C-40CB-8051-5F42F0BA83EF}" srcOrd="0" destOrd="3" presId="urn:microsoft.com/office/officeart/2005/8/layout/vList2"/>
    <dgm:cxn modelId="{5A991DAC-CF00-4FB9-AE8E-EE271C4A8014}" type="presOf" srcId="{AE7A0F0C-A1BC-41F5-8000-AC6E00E47A93}" destId="{A0358174-69F8-4D9D-B798-09C5A521B8EA}" srcOrd="0" destOrd="0" presId="urn:microsoft.com/office/officeart/2005/8/layout/vList2"/>
    <dgm:cxn modelId="{EC0A95C0-767C-49F1-BDC7-83B4CE2C3B7C}" srcId="{23E8EB52-EA69-41CF-9176-22D612B9B891}" destId="{07DB8330-8799-4AEB-AE81-AD6139BB0C69}" srcOrd="2" destOrd="0" parTransId="{F0C9E59D-F27A-4DF5-B8BB-C519897A6476}" sibTransId="{AE8B9D65-F9AB-4476-B3E4-91FB6F0560D8}"/>
    <dgm:cxn modelId="{005CC3C2-28B4-41B6-ABC9-C625BCFA3A5C}" srcId="{23E8EB52-EA69-41CF-9176-22D612B9B891}" destId="{AC46C7E6-BB45-4F79-9749-368013CBF79C}" srcOrd="4" destOrd="0" parTransId="{4FCDC619-9B99-4AF9-8B14-1A070FC95C77}" sibTransId="{DD4E8053-DCA6-4E43-AD1E-39B78D85E64C}"/>
    <dgm:cxn modelId="{77282DCA-CA21-4805-9AAC-26AD15C7D015}" srcId="{882C1160-5EB2-475D-8C27-033B922E1CF3}" destId="{A6D8D4A4-C20D-46E8-A3B2-9EB2243DA886}" srcOrd="2" destOrd="0" parTransId="{BBBE08A6-7464-420D-B59B-B354F5D8A969}" sibTransId="{EEE87F5A-BE8B-432D-9F08-9ACE1410C4CF}"/>
    <dgm:cxn modelId="{DC784FD9-2815-43A5-9B0F-539DC41F4ADF}" type="presOf" srcId="{DE0457EB-FA46-40A7-BC8E-3514B7234FFF}" destId="{A0358174-69F8-4D9D-B798-09C5A521B8EA}" srcOrd="0" destOrd="3" presId="urn:microsoft.com/office/officeart/2005/8/layout/vList2"/>
    <dgm:cxn modelId="{7EDBFAE9-4676-44AB-B220-754CE53B21BF}" srcId="{585143B7-F68D-4ED7-B68D-B3D68101A7D8}" destId="{F7FF8759-3967-4EF5-8AD2-B784C11ACDF6}" srcOrd="1" destOrd="0" parTransId="{C6A262C4-B650-4C3C-B6F5-5FABC9293DD0}" sibTransId="{45EEA050-3CDF-42D4-8863-7C4EFDA04526}"/>
    <dgm:cxn modelId="{67DF97F2-E940-4057-BF5D-124908828487}" srcId="{23E8EB52-EA69-41CF-9176-22D612B9B891}" destId="{AE7A0F0C-A1BC-41F5-8000-AC6E00E47A93}" srcOrd="0" destOrd="0" parTransId="{C7689C17-4E1C-4320-BC60-247A11E8A99A}" sibTransId="{EE456CD5-E0C4-403D-B83E-49D43A921576}"/>
    <dgm:cxn modelId="{1EEFD5F5-7A7B-4A77-B554-F13D10E9DA6D}" type="presOf" srcId="{128168C1-18AD-4F9A-8BF9-DB58A586918F}" destId="{CD7240E1-843C-40CB-8051-5F42F0BA83EF}" srcOrd="0" destOrd="2" presId="urn:microsoft.com/office/officeart/2005/8/layout/vList2"/>
    <dgm:cxn modelId="{5826F6FA-F52E-4C4D-B8C9-54AB0B098E26}" type="presOf" srcId="{F7FF8759-3967-4EF5-8AD2-B784C11ACDF6}" destId="{CD7240E1-843C-40CB-8051-5F42F0BA83EF}" srcOrd="0" destOrd="1" presId="urn:microsoft.com/office/officeart/2005/8/layout/vList2"/>
    <dgm:cxn modelId="{A83FB0E5-BF22-49A5-9698-E0C63B6F9666}" type="presParOf" srcId="{4960D0FB-0E2F-4A06-9D51-7FC5468479B0}" destId="{8713558D-F44F-4EB4-9A4E-9F100B9DBAC7}" srcOrd="0" destOrd="0" presId="urn:microsoft.com/office/officeart/2005/8/layout/vList2"/>
    <dgm:cxn modelId="{DE6AEC8A-F6F1-4C03-B2B7-554C13128459}" type="presParOf" srcId="{4960D0FB-0E2F-4A06-9D51-7FC5468479B0}" destId="{CD7240E1-843C-40CB-8051-5F42F0BA83EF}" srcOrd="1" destOrd="0" presId="urn:microsoft.com/office/officeart/2005/8/layout/vList2"/>
    <dgm:cxn modelId="{1036AE0F-25D3-4E45-8CEF-D5194D25162C}" type="presParOf" srcId="{4960D0FB-0E2F-4A06-9D51-7FC5468479B0}" destId="{C89F9C43-917F-446E-AE05-A0FCCDDB2E04}" srcOrd="2" destOrd="0" presId="urn:microsoft.com/office/officeart/2005/8/layout/vList2"/>
    <dgm:cxn modelId="{23550BBE-C8B2-4607-B436-0121AE2933C9}" type="presParOf" srcId="{4960D0FB-0E2F-4A06-9D51-7FC5468479B0}" destId="{A0358174-69F8-4D9D-B798-09C5A521B8EA}" srcOrd="3" destOrd="0" presId="urn:microsoft.com/office/officeart/2005/8/layout/vList2"/>
    <dgm:cxn modelId="{01B6A007-FAE0-4541-B660-0302B7B9263D}" type="presParOf" srcId="{4960D0FB-0E2F-4A06-9D51-7FC5468479B0}" destId="{FDC9B364-9CFC-47B4-A522-FCB0734B35D2}" srcOrd="4" destOrd="0" presId="urn:microsoft.com/office/officeart/2005/8/layout/vList2"/>
    <dgm:cxn modelId="{90B8FC7B-20D0-4B97-AE61-1B4A9B07BDF5}" type="presParOf" srcId="{4960D0FB-0E2F-4A06-9D51-7FC5468479B0}" destId="{19CD19B4-5DBA-4E54-8154-2B614A38897B}" srcOrd="5" destOrd="0" presId="urn:microsoft.com/office/officeart/2005/8/layout/vList2"/>
    <dgm:cxn modelId="{87A7A80A-F2BC-4CAC-AED0-0AFBD1433D99}" type="presParOf" srcId="{4960D0FB-0E2F-4A06-9D51-7FC5468479B0}" destId="{B15D8B62-74ED-4789-B3C6-6EC0F62DC05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27DA9-1BAA-427E-A4B2-10CE9AC0D499}">
      <dsp:nvSpPr>
        <dsp:cNvPr id="0" name=""/>
        <dsp:cNvSpPr/>
      </dsp:nvSpPr>
      <dsp:spPr>
        <a:xfrm>
          <a:off x="0" y="694631"/>
          <a:ext cx="3465711" cy="20794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1- For this analysis, we applied a machine learning model to investigate clustering and correlated factors that affect lifespan in different counties. </a:t>
          </a:r>
        </a:p>
      </dsp:txBody>
      <dsp:txXfrm>
        <a:off x="0" y="694631"/>
        <a:ext cx="3465711" cy="2079426"/>
      </dsp:txXfrm>
    </dsp:sp>
    <dsp:sp modelId="{64C5F1D2-1CAD-4F61-A8FB-4B8C907111FE}">
      <dsp:nvSpPr>
        <dsp:cNvPr id="0" name=""/>
        <dsp:cNvSpPr/>
      </dsp:nvSpPr>
      <dsp:spPr>
        <a:xfrm>
          <a:off x="3812282" y="694631"/>
          <a:ext cx="3465711" cy="2079426"/>
        </a:xfrm>
        <a:prstGeom prst="rect">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2- Key Words/Definition: </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"Longevity" Long Life- the fact of lasting a long time. </a:t>
          </a: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"Excess Death" In this analysis, this refers to premature death. Excess death shortens life expectancy. </a:t>
          </a:r>
        </a:p>
      </dsp:txBody>
      <dsp:txXfrm>
        <a:off x="3812282" y="694631"/>
        <a:ext cx="3465711" cy="2079426"/>
      </dsp:txXfrm>
    </dsp:sp>
    <dsp:sp modelId="{56C45D6C-7E5B-452C-8B67-3BEED27B44BE}">
      <dsp:nvSpPr>
        <dsp:cNvPr id="0" name=""/>
        <dsp:cNvSpPr/>
      </dsp:nvSpPr>
      <dsp:spPr>
        <a:xfrm>
          <a:off x="7624564" y="694631"/>
          <a:ext cx="3465711" cy="2079426"/>
        </a:xfrm>
        <a:prstGeom prst="rect">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3-Target Audience: Healthcare, Classmates, Mentors, Instructors.</a:t>
          </a:r>
        </a:p>
      </dsp:txBody>
      <dsp:txXfrm>
        <a:off x="7624564" y="694631"/>
        <a:ext cx="3465711" cy="2079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E5479-047D-44A1-B7EF-B4A6EB16CE28}">
      <dsp:nvSpPr>
        <dsp:cNvPr id="0" name=""/>
        <dsp:cNvSpPr/>
      </dsp:nvSpPr>
      <dsp:spPr>
        <a:xfrm>
          <a:off x="0" y="180804"/>
          <a:ext cx="6373813" cy="18953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Factors that may affect longevity and increase excess death: </a:t>
          </a:r>
        </a:p>
      </dsp:txBody>
      <dsp:txXfrm>
        <a:off x="92526" y="273330"/>
        <a:ext cx="6188761" cy="1710347"/>
      </dsp:txXfrm>
    </dsp:sp>
    <dsp:sp modelId="{0041424D-454E-427F-8F10-5EB91775CF59}">
      <dsp:nvSpPr>
        <dsp:cNvPr id="0" name=""/>
        <dsp:cNvSpPr/>
      </dsp:nvSpPr>
      <dsp:spPr>
        <a:xfrm>
          <a:off x="0" y="2076204"/>
          <a:ext cx="6373813" cy="3502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369"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latin typeface="Times New Roman" panose="02020603050405020304" pitchFamily="18" charset="0"/>
              <a:cs typeface="Times New Roman" panose="02020603050405020304" pitchFamily="18" charset="0"/>
            </a:rPr>
            <a:t>Mental Health Providers Ratio</a:t>
          </a:r>
        </a:p>
        <a:p>
          <a:pPr marL="285750" lvl="1" indent="-285750" algn="l" defTabSz="1244600">
            <a:lnSpc>
              <a:spcPct val="90000"/>
            </a:lnSpc>
            <a:spcBef>
              <a:spcPct val="0"/>
            </a:spcBef>
            <a:spcAft>
              <a:spcPct val="20000"/>
            </a:spcAft>
            <a:buChar char="•"/>
          </a:pPr>
          <a:r>
            <a:rPr lang="en-US" sz="2800" kern="1200" dirty="0">
              <a:latin typeface="Times New Roman" panose="02020603050405020304" pitchFamily="18" charset="0"/>
              <a:cs typeface="Times New Roman" panose="02020603050405020304" pitchFamily="18" charset="0"/>
            </a:rPr>
            <a:t>Uninsurance</a:t>
          </a:r>
        </a:p>
        <a:p>
          <a:pPr marL="285750" lvl="1" indent="-285750" algn="l" defTabSz="1244600">
            <a:lnSpc>
              <a:spcPct val="90000"/>
            </a:lnSpc>
            <a:spcBef>
              <a:spcPct val="0"/>
            </a:spcBef>
            <a:spcAft>
              <a:spcPct val="20000"/>
            </a:spcAft>
            <a:buChar char="•"/>
          </a:pPr>
          <a:r>
            <a:rPr lang="en-US" sz="2800" kern="1200" dirty="0">
              <a:latin typeface="Times New Roman" panose="02020603050405020304" pitchFamily="18" charset="0"/>
              <a:cs typeface="Times New Roman" panose="02020603050405020304" pitchFamily="18" charset="0"/>
            </a:rPr>
            <a:t>Driving Deaths</a:t>
          </a:r>
        </a:p>
        <a:p>
          <a:pPr marL="285750" lvl="1" indent="-285750" algn="l" defTabSz="1244600">
            <a:lnSpc>
              <a:spcPct val="90000"/>
            </a:lnSpc>
            <a:spcBef>
              <a:spcPct val="0"/>
            </a:spcBef>
            <a:spcAft>
              <a:spcPct val="20000"/>
            </a:spcAft>
            <a:buChar char="•"/>
          </a:pPr>
          <a:r>
            <a:rPr lang="en-US" sz="2800" kern="1200" dirty="0">
              <a:latin typeface="Times New Roman" panose="02020603050405020304" pitchFamily="18" charset="0"/>
              <a:cs typeface="Times New Roman" panose="02020603050405020304" pitchFamily="18" charset="0"/>
            </a:rPr>
            <a:t>Food environment index – an indicator of healthy food and environment available to the counties. </a:t>
          </a:r>
        </a:p>
        <a:p>
          <a:pPr marL="285750" lvl="1" indent="-285750" algn="l" defTabSz="1244600">
            <a:lnSpc>
              <a:spcPct val="90000"/>
            </a:lnSpc>
            <a:spcBef>
              <a:spcPct val="0"/>
            </a:spcBef>
            <a:spcAft>
              <a:spcPct val="20000"/>
            </a:spcAft>
            <a:buChar char="•"/>
          </a:pPr>
          <a:r>
            <a:rPr lang="en-US" sz="2800" kern="1200" dirty="0">
              <a:latin typeface="Times New Roman" panose="02020603050405020304" pitchFamily="18" charset="0"/>
              <a:cs typeface="Times New Roman" panose="02020603050405020304" pitchFamily="18" charset="0"/>
            </a:rPr>
            <a:t>Low Birthweight.</a:t>
          </a:r>
        </a:p>
        <a:p>
          <a:pPr marL="285750" lvl="1" indent="-285750" algn="l" defTabSz="1244600">
            <a:lnSpc>
              <a:spcPct val="90000"/>
            </a:lnSpc>
            <a:spcBef>
              <a:spcPct val="0"/>
            </a:spcBef>
            <a:spcAft>
              <a:spcPct val="20000"/>
            </a:spcAft>
            <a:buChar char="•"/>
          </a:pPr>
          <a:r>
            <a:rPr lang="en-US" sz="2800" kern="1200" dirty="0">
              <a:latin typeface="Times New Roman" panose="02020603050405020304" pitchFamily="18" charset="0"/>
              <a:cs typeface="Times New Roman" panose="02020603050405020304" pitchFamily="18" charset="0"/>
            </a:rPr>
            <a:t>Fair or Poor Health. </a:t>
          </a:r>
        </a:p>
      </dsp:txBody>
      <dsp:txXfrm>
        <a:off x="0" y="2076204"/>
        <a:ext cx="6373813" cy="3502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3558D-F44F-4EB4-9A4E-9F100B9DBAC7}">
      <dsp:nvSpPr>
        <dsp:cNvPr id="0" name=""/>
        <dsp:cNvSpPr/>
      </dsp:nvSpPr>
      <dsp:spPr>
        <a:xfrm>
          <a:off x="0" y="382250"/>
          <a:ext cx="9946751"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During the first stage of our analysis, we applied a linear regression model to our data:</a:t>
          </a:r>
        </a:p>
      </dsp:txBody>
      <dsp:txXfrm>
        <a:off x="23988" y="406238"/>
        <a:ext cx="9898775" cy="443423"/>
      </dsp:txXfrm>
    </dsp:sp>
    <dsp:sp modelId="{CD7240E1-843C-40CB-8051-5F42F0BA83EF}">
      <dsp:nvSpPr>
        <dsp:cNvPr id="0" name=""/>
        <dsp:cNvSpPr/>
      </dsp:nvSpPr>
      <dsp:spPr>
        <a:xfrm>
          <a:off x="0" y="873650"/>
          <a:ext cx="9946751"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80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We had to discard this ML model because it did not work well with our data point. </a:t>
          </a:r>
        </a:p>
        <a:p>
          <a:pPr marL="171450" lvl="1" indent="-171450" algn="l" defTabSz="711200">
            <a:lnSpc>
              <a:spcPct val="90000"/>
            </a:lnSpc>
            <a:spcBef>
              <a:spcPct val="0"/>
            </a:spcBef>
            <a:spcAft>
              <a:spcPct val="20000"/>
            </a:spcAft>
            <a:buChar char="•"/>
          </a:pPr>
          <a:r>
            <a:rPr lang="en-US" sz="1600" kern="1200"/>
            <a:t>No patterns observed. </a:t>
          </a:r>
        </a:p>
        <a:p>
          <a:pPr marL="171450" lvl="1" indent="-171450" algn="l" defTabSz="711200">
            <a:lnSpc>
              <a:spcPct val="90000"/>
            </a:lnSpc>
            <a:spcBef>
              <a:spcPct val="0"/>
            </a:spcBef>
            <a:spcAft>
              <a:spcPct val="20000"/>
            </a:spcAft>
            <a:buChar char="•"/>
          </a:pPr>
          <a:r>
            <a:rPr lang="en-US" sz="1600" kern="1200"/>
            <a:t>Reason for this ML model was labeled. </a:t>
          </a:r>
        </a:p>
        <a:p>
          <a:pPr marL="171450" lvl="1" indent="-171450" algn="l" defTabSz="711200">
            <a:lnSpc>
              <a:spcPct val="90000"/>
            </a:lnSpc>
            <a:spcBef>
              <a:spcPct val="0"/>
            </a:spcBef>
            <a:spcAft>
              <a:spcPct val="20000"/>
            </a:spcAft>
            <a:buChar char="•"/>
          </a:pPr>
          <a:r>
            <a:rPr lang="en-US" sz="1600" kern="1200"/>
            <a:t>We thought we would see a linear correlation with certain factors against the death ratio. </a:t>
          </a:r>
        </a:p>
      </dsp:txBody>
      <dsp:txXfrm>
        <a:off x="0" y="873650"/>
        <a:ext cx="9946751" cy="1043280"/>
      </dsp:txXfrm>
    </dsp:sp>
    <dsp:sp modelId="{C89F9C43-917F-446E-AE05-A0FCCDDB2E04}">
      <dsp:nvSpPr>
        <dsp:cNvPr id="0" name=""/>
        <dsp:cNvSpPr/>
      </dsp:nvSpPr>
      <dsp:spPr>
        <a:xfrm>
          <a:off x="0" y="1916930"/>
          <a:ext cx="9946751"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During second stage of analysis, we then applied the following: </a:t>
          </a:r>
        </a:p>
      </dsp:txBody>
      <dsp:txXfrm>
        <a:off x="23988" y="1940918"/>
        <a:ext cx="9898775" cy="443423"/>
      </dsp:txXfrm>
    </dsp:sp>
    <dsp:sp modelId="{A0358174-69F8-4D9D-B798-09C5A521B8EA}">
      <dsp:nvSpPr>
        <dsp:cNvPr id="0" name=""/>
        <dsp:cNvSpPr/>
      </dsp:nvSpPr>
      <dsp:spPr>
        <a:xfrm>
          <a:off x="0" y="2408330"/>
          <a:ext cx="9946751" cy="152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80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Standard scaler. </a:t>
          </a:r>
        </a:p>
        <a:p>
          <a:pPr marL="171450" lvl="1" indent="-171450" algn="l" defTabSz="711200">
            <a:lnSpc>
              <a:spcPct val="90000"/>
            </a:lnSpc>
            <a:spcBef>
              <a:spcPct val="0"/>
            </a:spcBef>
            <a:spcAft>
              <a:spcPct val="20000"/>
            </a:spcAft>
            <a:buChar char="•"/>
          </a:pPr>
          <a:r>
            <a:rPr lang="en-US" sz="1600" kern="1200"/>
            <a:t>Principal Component Analysis to investigate clustering. </a:t>
          </a:r>
        </a:p>
        <a:p>
          <a:pPr marL="171450" lvl="1" indent="-171450" algn="l" defTabSz="711200">
            <a:lnSpc>
              <a:spcPct val="90000"/>
            </a:lnSpc>
            <a:spcBef>
              <a:spcPct val="0"/>
            </a:spcBef>
            <a:spcAft>
              <a:spcPct val="20000"/>
            </a:spcAft>
            <a:buChar char="•"/>
          </a:pPr>
          <a:r>
            <a:rPr lang="en-US" sz="1600" kern="1200"/>
            <a:t>Elbow Curve resulted in 4-used for Kmean. </a:t>
          </a:r>
        </a:p>
        <a:p>
          <a:pPr marL="171450" lvl="1" indent="-171450" algn="l" defTabSz="711200">
            <a:lnSpc>
              <a:spcPct val="90000"/>
            </a:lnSpc>
            <a:spcBef>
              <a:spcPct val="0"/>
            </a:spcBef>
            <a:spcAft>
              <a:spcPct val="20000"/>
            </a:spcAft>
            <a:buChar char="•"/>
          </a:pPr>
          <a:r>
            <a:rPr lang="en-US" sz="1600" kern="1200"/>
            <a:t>K-Means Group data into four classes. </a:t>
          </a:r>
        </a:p>
        <a:p>
          <a:pPr marL="171450" lvl="1" indent="-171450" algn="l" defTabSz="711200">
            <a:lnSpc>
              <a:spcPct val="90000"/>
            </a:lnSpc>
            <a:spcBef>
              <a:spcPct val="0"/>
            </a:spcBef>
            <a:spcAft>
              <a:spcPct val="20000"/>
            </a:spcAft>
            <a:buChar char="•"/>
          </a:pPr>
          <a:r>
            <a:rPr lang="en-US" sz="1600" kern="1200"/>
            <a:t>Hierarchical Cluster Analysis – this model did not fit our data analysis as well as we did not need a dendrogram for this analysis. </a:t>
          </a:r>
        </a:p>
      </dsp:txBody>
      <dsp:txXfrm>
        <a:off x="0" y="2408330"/>
        <a:ext cx="9946751" cy="1521450"/>
      </dsp:txXfrm>
    </dsp:sp>
    <dsp:sp modelId="{FDC9B364-9CFC-47B4-A522-FCB0734B35D2}">
      <dsp:nvSpPr>
        <dsp:cNvPr id="0" name=""/>
        <dsp:cNvSpPr/>
      </dsp:nvSpPr>
      <dsp:spPr>
        <a:xfrm>
          <a:off x="0" y="3929780"/>
          <a:ext cx="9946751"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Final Decision for the Machine Learning model was the K-means algorithims. </a:t>
          </a:r>
        </a:p>
      </dsp:txBody>
      <dsp:txXfrm>
        <a:off x="23988" y="3953768"/>
        <a:ext cx="9898775" cy="443423"/>
      </dsp:txXfrm>
    </dsp:sp>
    <dsp:sp modelId="{B15D8B62-74ED-4789-B3C6-6EC0F62DC057}">
      <dsp:nvSpPr>
        <dsp:cNvPr id="0" name=""/>
        <dsp:cNvSpPr/>
      </dsp:nvSpPr>
      <dsp:spPr>
        <a:xfrm>
          <a:off x="0" y="4481661"/>
          <a:ext cx="9946751"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Our model did not require test split train. </a:t>
          </a:r>
        </a:p>
      </dsp:txBody>
      <dsp:txXfrm>
        <a:off x="23988" y="4505649"/>
        <a:ext cx="9898775" cy="44342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7/7/2022</a:t>
            </a:fld>
            <a:endParaRPr lang="en-US" dirty="0"/>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7/7/2022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dirty="0"/>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dirty="0"/>
          </a:p>
        </p:txBody>
      </p:sp>
    </p:spTree>
    <p:extLst>
      <p:ext uri="{BB962C8B-B14F-4D97-AF65-F5344CB8AC3E}">
        <p14:creationId xmlns:p14="http://schemas.microsoft.com/office/powerpoint/2010/main" val="2832413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dirty="0"/>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dirty="0"/>
          </a:p>
        </p:txBody>
      </p:sp>
    </p:spTree>
    <p:extLst>
      <p:ext uri="{BB962C8B-B14F-4D97-AF65-F5344CB8AC3E}">
        <p14:creationId xmlns:p14="http://schemas.microsoft.com/office/powerpoint/2010/main" val="1662381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dirty="0"/>
          </a:p>
        </p:txBody>
      </p:sp>
    </p:spTree>
    <p:extLst>
      <p:ext uri="{BB962C8B-B14F-4D97-AF65-F5344CB8AC3E}">
        <p14:creationId xmlns:p14="http://schemas.microsoft.com/office/powerpoint/2010/main" val="2100331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dirty="0"/>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dirty="0"/>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dirty="0"/>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dirty="0"/>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dirty="0"/>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dirty="0"/>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dirty="0"/>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dirty="0"/>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dirty="0"/>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dirty="0"/>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dirty="0"/>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dirty="0"/>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dirty="0"/>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dirty="0"/>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dirty="0"/>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dirty="0"/>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dirty="0"/>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dirty="0"/>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dirty="0"/>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dirty="0"/>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dirty="0"/>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dirty="0"/>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dirty="0"/>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dirty="0"/>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microsoft.com/office/2018/10/relationships/comments" Target="../comments/modernComment_18C_4BB2903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microsoft.com/office/2018/10/relationships/comments" Target="../comments/modernComment_194_8F73C3CD.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microsoft.com/office/2018/10/relationships/comments" Target="../comments/modernComment_199_57973C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microsoft.com/office/2018/10/relationships/comments" Target="../comments/modernComment_185_89E129B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census.gov/" TargetMode="External"/><Relationship Id="rId2" Type="http://schemas.openxmlformats.org/officeDocument/2006/relationships/hyperlink" Target="http://archive.ics.uci.edu/ml/datasets/HIGGS"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microsoft.com/office/2018/10/relationships/comments" Target="../comments/modernComment_188_B9249390.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microsoft.com/office/2018/10/relationships/comments" Target="../comments/modernComment_190_CD69D15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latin typeface="Calibri" panose="020F0502020204030204" pitchFamily="34" charset="0"/>
                <a:cs typeface="Calibri" panose="020F0502020204030204" pitchFamily="34" charset="0"/>
              </a:rPr>
              <a:t>New York State County Deaths </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latin typeface="Times New Roman" panose="02020603050405020304" pitchFamily="18" charset="0"/>
                <a:cs typeface="Times New Roman" panose="02020603050405020304" pitchFamily="18" charset="0"/>
              </a:rPr>
              <a:t>Edith Blaske</a:t>
            </a:r>
          </a:p>
          <a:p>
            <a:r>
              <a:rPr lang="en-US" dirty="0">
                <a:latin typeface="Times New Roman" panose="02020603050405020304" pitchFamily="18" charset="0"/>
                <a:cs typeface="Times New Roman" panose="02020603050405020304" pitchFamily="18" charset="0"/>
              </a:rPr>
              <a:t>Phillip Roberts</a:t>
            </a:r>
          </a:p>
          <a:p>
            <a:r>
              <a:rPr lang="en-US" dirty="0">
                <a:latin typeface="Times New Roman" panose="02020603050405020304" pitchFamily="18" charset="0"/>
                <a:cs typeface="Times New Roman" panose="02020603050405020304" pitchFamily="18" charset="0"/>
              </a:rPr>
              <a:t>Charissa Tagupa</a:t>
            </a:r>
          </a:p>
          <a:p>
            <a:endParaRPr lang="en-US" dirty="0"/>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Map&#10;&#10;Description automatically generated">
            <a:extLst>
              <a:ext uri="{FF2B5EF4-FFF2-40B4-BE49-F238E27FC236}">
                <a16:creationId xmlns:a16="http://schemas.microsoft.com/office/drawing/2014/main" id="{4F4116D6-E9FC-4CB8-BC10-189A17B12D32}"/>
              </a:ext>
            </a:extLst>
          </p:cNvPr>
          <p:cNvPicPr>
            <a:picLocks noChangeAspect="1"/>
          </p:cNvPicPr>
          <p:nvPr/>
        </p:nvPicPr>
        <p:blipFill rotWithShape="1">
          <a:blip r:embed="rId2"/>
          <a:srcRect l="4713" t="9163" r="13476" b="797"/>
          <a:stretch/>
        </p:blipFill>
        <p:spPr>
          <a:xfrm>
            <a:off x="450273" y="260098"/>
            <a:ext cx="9631443" cy="587805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50" name="Group 49">
            <a:extLst>
              <a:ext uri="{FF2B5EF4-FFF2-40B4-BE49-F238E27FC236}">
                <a16:creationId xmlns:a16="http://schemas.microsoft.com/office/drawing/2014/main" id="{FBF2CD41-062F-4D1B-B9E3-8C4128F9C5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69177" y="526356"/>
            <a:ext cx="1335600" cy="1262947"/>
            <a:chOff x="7735641" y="2106638"/>
            <a:chExt cx="1335600" cy="1262947"/>
          </a:xfrm>
        </p:grpSpPr>
        <p:sp>
          <p:nvSpPr>
            <p:cNvPr id="51" name="Freeform: Shape 50">
              <a:extLst>
                <a:ext uri="{FF2B5EF4-FFF2-40B4-BE49-F238E27FC236}">
                  <a16:creationId xmlns:a16="http://schemas.microsoft.com/office/drawing/2014/main" id="{FD8E9B4C-DAD1-4E6C-9AE0-A6BD6FAE4F1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735641" y="210663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id="{573F96E7-65AC-45DF-B8C2-2FB1995B1F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261241" y="2453712"/>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4" name="Rectangle 53">
            <a:extLst>
              <a:ext uri="{FF2B5EF4-FFF2-40B4-BE49-F238E27FC236}">
                <a16:creationId xmlns:a16="http://schemas.microsoft.com/office/drawing/2014/main" id="{008BA5EF-099A-47C4-B002-198EE687B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0AF537A3-C5BD-4192-A11C-84381E3F7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7747" y="6661100"/>
            <a:ext cx="360000" cy="196900"/>
          </a:xfrm>
          <a:custGeom>
            <a:avLst/>
            <a:gdLst>
              <a:gd name="connsiteX0" fmla="*/ 180000 w 360000"/>
              <a:gd name="connsiteY0" fmla="*/ 0 h 196900"/>
              <a:gd name="connsiteX1" fmla="*/ 360000 w 360000"/>
              <a:gd name="connsiteY1" fmla="*/ 180000 h 196900"/>
              <a:gd name="connsiteX2" fmla="*/ 356588 w 360000"/>
              <a:gd name="connsiteY2" fmla="*/ 196900 h 196900"/>
              <a:gd name="connsiteX3" fmla="*/ 3412 w 360000"/>
              <a:gd name="connsiteY3" fmla="*/ 196900 h 196900"/>
              <a:gd name="connsiteX4" fmla="*/ 0 w 360000"/>
              <a:gd name="connsiteY4" fmla="*/ 180000 h 196900"/>
              <a:gd name="connsiteX5" fmla="*/ 180000 w 360000"/>
              <a:gd name="connsiteY5" fmla="*/ 0 h 1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00" h="196900">
                <a:moveTo>
                  <a:pt x="180000" y="0"/>
                </a:moveTo>
                <a:cubicBezTo>
                  <a:pt x="279411" y="0"/>
                  <a:pt x="360000" y="80589"/>
                  <a:pt x="360000" y="180000"/>
                </a:cubicBezTo>
                <a:lnTo>
                  <a:pt x="356588" y="196900"/>
                </a:lnTo>
                <a:lnTo>
                  <a:pt x="3412" y="196900"/>
                </a:lnTo>
                <a:lnTo>
                  <a:pt x="0" y="180000"/>
                </a:lnTo>
                <a:cubicBezTo>
                  <a:pt x="0" y="80589"/>
                  <a:pt x="80589" y="0"/>
                  <a:pt x="180000" y="0"/>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dirty="0">
              <a:solidFill>
                <a:schemeClr val="tx1">
                  <a:alpha val="80000"/>
                </a:schemeClr>
              </a:solidFill>
            </a:endParaRPr>
          </a:p>
        </p:txBody>
      </p:sp>
    </p:spTree>
    <p:extLst>
      <p:ext uri="{BB962C8B-B14F-4D97-AF65-F5344CB8AC3E}">
        <p14:creationId xmlns:p14="http://schemas.microsoft.com/office/powerpoint/2010/main" val="249694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54FA041-7F4F-4F0C-B858-66723C9FDB74}"/>
              </a:ext>
            </a:extLst>
          </p:cNvPr>
          <p:cNvSpPr>
            <a:spLocks noGrp="1"/>
          </p:cNvSpPr>
          <p:nvPr>
            <p:ph type="pic" sz="quarter" idx="13"/>
          </p:nvPr>
        </p:nvSpPr>
        <p:spPr/>
      </p:sp>
      <p:sp>
        <p:nvSpPr>
          <p:cNvPr id="3" name="Content Placeholder 2">
            <a:extLst>
              <a:ext uri="{FF2B5EF4-FFF2-40B4-BE49-F238E27FC236}">
                <a16:creationId xmlns:a16="http://schemas.microsoft.com/office/drawing/2014/main" id="{58930163-9E11-AF42-1C8E-940DD52362D5}"/>
              </a:ext>
            </a:extLst>
          </p:cNvPr>
          <p:cNvSpPr>
            <a:spLocks noGrp="1"/>
          </p:cNvSpPr>
          <p:nvPr>
            <p:ph type="subTitle" idx="1"/>
          </p:nvPr>
        </p:nvSpPr>
        <p:spPr>
          <a:xfrm>
            <a:off x="7308272" y="3651276"/>
            <a:ext cx="4313573" cy="2941539"/>
          </a:xfrm>
        </p:spPr>
        <p:txBody>
          <a:bodyPr vert="horz" lIns="0" tIns="0" rIns="0" bIns="0" rtlCol="0" anchor="t">
            <a:normAutofit fontScale="62500" lnSpcReduction="20000"/>
          </a:bodyPr>
          <a:lstStyle/>
          <a:p>
            <a:pPr marL="342900" indent="-342900">
              <a:spcBef>
                <a:spcPts val="0"/>
              </a:spcBef>
              <a:spcAft>
                <a:spcPts val="600"/>
              </a:spcAft>
              <a:buFont typeface="Arial" panose="020B0604020202020204" pitchFamily="34" charset="0"/>
              <a:buChar char="•"/>
            </a:pPr>
            <a:r>
              <a:rPr lang="en-US" b="0" i="0" dirty="0" err="1">
                <a:solidFill>
                  <a:schemeClr val="tx1"/>
                </a:solidFill>
                <a:effectLst/>
                <a:latin typeface="Slack-Lato"/>
              </a:rPr>
              <a:t>lm</a:t>
            </a:r>
            <a:r>
              <a:rPr lang="en-US" b="0" i="0" dirty="0">
                <a:solidFill>
                  <a:schemeClr val="tx1"/>
                </a:solidFill>
                <a:effectLst/>
                <a:latin typeface="Slack-Lato"/>
              </a:rPr>
              <a:t>(formula = </a:t>
            </a:r>
            <a:r>
              <a:rPr lang="en-US" b="0" i="0" dirty="0" err="1">
                <a:solidFill>
                  <a:schemeClr val="tx1"/>
                </a:solidFill>
                <a:effectLst/>
                <a:latin typeface="Slack-Lato"/>
              </a:rPr>
              <a:t>NYDeaths</a:t>
            </a:r>
            <a:r>
              <a:rPr lang="en-US" b="0" i="0" dirty="0">
                <a:solidFill>
                  <a:schemeClr val="tx1"/>
                </a:solidFill>
                <a:effectLst/>
                <a:latin typeface="Slack-Lato"/>
              </a:rPr>
              <a:t>$`Life Expectancy (Black)` ~ 1, data = </a:t>
            </a:r>
            <a:r>
              <a:rPr lang="en-US" b="0" i="0" dirty="0" err="1">
                <a:solidFill>
                  <a:schemeClr val="tx1"/>
                </a:solidFill>
                <a:effectLst/>
                <a:latin typeface="Slack-Lato"/>
              </a:rPr>
              <a:t>NYDeaths</a:t>
            </a:r>
            <a:r>
              <a:rPr lang="en-US" b="0" i="0" dirty="0">
                <a:solidFill>
                  <a:schemeClr val="tx1"/>
                </a:solidFill>
                <a:effectLst/>
                <a:latin typeface="Slack-Lato"/>
              </a:rPr>
              <a:t>)Residuals:</a:t>
            </a:r>
            <a:br>
              <a:rPr lang="en-US" dirty="0">
                <a:solidFill>
                  <a:schemeClr val="tx1"/>
                </a:solidFill>
              </a:rPr>
            </a:br>
            <a:r>
              <a:rPr lang="en-US" b="0" i="0" dirty="0">
                <a:solidFill>
                  <a:schemeClr val="tx1"/>
                </a:solidFill>
                <a:effectLst/>
                <a:latin typeface="Slack-Lato"/>
              </a:rPr>
              <a:t>    Min      1Q  Median      3Q     Max</a:t>
            </a:r>
            <a:br>
              <a:rPr lang="en-US" dirty="0">
                <a:solidFill>
                  <a:schemeClr val="tx1"/>
                </a:solidFill>
              </a:rPr>
            </a:br>
            <a:r>
              <a:rPr lang="en-US" b="0" i="0" dirty="0">
                <a:solidFill>
                  <a:schemeClr val="tx1"/>
                </a:solidFill>
                <a:effectLst/>
                <a:latin typeface="Slack-Lato"/>
              </a:rPr>
              <a:t>-6.6973 -3.2392 -0.6553  2.9968 10.0388Coefficients:</a:t>
            </a:r>
            <a:br>
              <a:rPr lang="en-US" dirty="0">
                <a:solidFill>
                  <a:schemeClr val="tx1"/>
                </a:solidFill>
              </a:rPr>
            </a:br>
            <a:r>
              <a:rPr lang="en-US" b="0" i="0" dirty="0">
                <a:solidFill>
                  <a:schemeClr val="tx1"/>
                </a:solidFill>
                <a:effectLst/>
                <a:latin typeface="Slack-Lato"/>
              </a:rPr>
              <a:t>            Estimate Std. Error t value </a:t>
            </a:r>
            <a:r>
              <a:rPr lang="en-US" b="0" i="0" dirty="0" err="1">
                <a:solidFill>
                  <a:schemeClr val="tx1"/>
                </a:solidFill>
                <a:effectLst/>
                <a:latin typeface="Slack-Lato"/>
              </a:rPr>
              <a:t>Pr</a:t>
            </a:r>
            <a:r>
              <a:rPr lang="en-US" b="0" i="0" dirty="0">
                <a:solidFill>
                  <a:schemeClr val="tx1"/>
                </a:solidFill>
                <a:effectLst/>
                <a:latin typeface="Slack-Lato"/>
              </a:rPr>
              <a:t>(&gt;|t|)</a:t>
            </a:r>
            <a:br>
              <a:rPr lang="en-US" dirty="0">
                <a:solidFill>
                  <a:schemeClr val="tx1"/>
                </a:solidFill>
              </a:rPr>
            </a:br>
            <a:r>
              <a:rPr lang="en-US" b="0" i="0" dirty="0">
                <a:solidFill>
                  <a:schemeClr val="tx1"/>
                </a:solidFill>
                <a:effectLst/>
                <a:latin typeface="Slack-Lato"/>
              </a:rPr>
              <a:t>(Intercept)   79.090      0.638     124   &lt;2e-16 ***</a:t>
            </a:r>
            <a:br>
              <a:rPr lang="en-US" dirty="0">
                <a:solidFill>
                  <a:schemeClr val="tx1"/>
                </a:solidFill>
              </a:rPr>
            </a:br>
            <a:r>
              <a:rPr lang="en-US" b="0" i="0" dirty="0">
                <a:solidFill>
                  <a:schemeClr val="tx1"/>
                </a:solidFill>
                <a:effectLst/>
                <a:latin typeface="Slack-Lato"/>
              </a:rPr>
              <a:t>---</a:t>
            </a:r>
            <a:br>
              <a:rPr lang="en-US" dirty="0">
                <a:solidFill>
                  <a:schemeClr val="tx1"/>
                </a:solidFill>
              </a:rPr>
            </a:br>
            <a:r>
              <a:rPr lang="en-US" b="0" i="0" dirty="0" err="1">
                <a:solidFill>
                  <a:schemeClr val="tx1"/>
                </a:solidFill>
                <a:effectLst/>
                <a:latin typeface="Slack-Lato"/>
              </a:rPr>
              <a:t>Signif</a:t>
            </a:r>
            <a:r>
              <a:rPr lang="en-US" b="0" i="0" dirty="0">
                <a:solidFill>
                  <a:schemeClr val="tx1"/>
                </a:solidFill>
                <a:effectLst/>
                <a:latin typeface="Slack-Lato"/>
              </a:rPr>
              <a:t>. codes:  0 ‘***’ 0.001 ‘**’ 0.01 ‘*’ 0.05 ‘.’ 0.1 ‘ ’ 1</a:t>
            </a:r>
            <a:endParaRPr lang="en-US" dirty="0">
              <a:solidFill>
                <a:schemeClr val="tx1"/>
              </a:solidFill>
            </a:endParaRPr>
          </a:p>
        </p:txBody>
      </p:sp>
      <p:sp>
        <p:nvSpPr>
          <p:cNvPr id="2" name="Title 1">
            <a:extLst>
              <a:ext uri="{FF2B5EF4-FFF2-40B4-BE49-F238E27FC236}">
                <a16:creationId xmlns:a16="http://schemas.microsoft.com/office/drawing/2014/main" id="{6EEF6267-718F-9CCD-D2A9-20C320F83A8B}"/>
              </a:ext>
            </a:extLst>
          </p:cNvPr>
          <p:cNvSpPr>
            <a:spLocks noGrp="1"/>
          </p:cNvSpPr>
          <p:nvPr>
            <p:ph type="ctrTitle"/>
          </p:nvPr>
        </p:nvSpPr>
        <p:spPr>
          <a:xfrm>
            <a:off x="0" y="-2106583"/>
            <a:ext cx="6640285" cy="3535509"/>
          </a:xfrm>
        </p:spPr>
        <p:txBody>
          <a:bodyPr wrap="square" anchor="b">
            <a:normAutofit/>
          </a:bodyPr>
          <a:lstStyle/>
          <a:p>
            <a:r>
              <a:rPr lang="en-US" dirty="0">
                <a:latin typeface="Calibri" panose="020F0502020204030204" pitchFamily="34" charset="0"/>
                <a:cs typeface="Calibri" panose="020F0502020204030204" pitchFamily="34" charset="0"/>
              </a:rPr>
              <a:t>Machine Learning: </a:t>
            </a:r>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4294967295"/>
          </p:nvPr>
        </p:nvSpPr>
        <p:spPr>
          <a:xfrm>
            <a:off x="10499725" y="6507163"/>
            <a:ext cx="1692275" cy="153987"/>
          </a:xfrm>
        </p:spPr>
        <p:txBody>
          <a:bodyPr>
            <a:normAutofit/>
          </a:bodyPr>
          <a:lstStyle/>
          <a:p>
            <a:pPr>
              <a:spcAft>
                <a:spcPts val="600"/>
              </a:spcAft>
            </a:pPr>
            <a:fld id="{DBA1B0FB-D917-4C8C-928F-313BD683BF39}" type="slidenum">
              <a:rPr lang="en-US" smtClean="0"/>
              <a:pPr>
                <a:spcAft>
                  <a:spcPts val="600"/>
                </a:spcAft>
              </a:pPr>
              <a:t>11</a:t>
            </a:fld>
            <a:endParaRPr lang="en-US"/>
          </a:p>
        </p:txBody>
      </p:sp>
      <p:pic>
        <p:nvPicPr>
          <p:cNvPr id="12" name="Graphic 11" descr="Robot">
            <a:extLst>
              <a:ext uri="{FF2B5EF4-FFF2-40B4-BE49-F238E27FC236}">
                <a16:creationId xmlns:a16="http://schemas.microsoft.com/office/drawing/2014/main" id="{6F1C999E-5B1A-98B6-82ED-AD6C82DA9C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97241" y="-26626"/>
            <a:ext cx="3398956" cy="3398956"/>
          </a:xfrm>
          <a:custGeom>
            <a:avLst/>
            <a:gdLst/>
            <a:ahLst/>
            <a:cxnLst/>
            <a:rect l="l" t="t" r="r" b="b"/>
            <a:pathLst>
              <a:path w="4713922" h="5759450">
                <a:moveTo>
                  <a:pt x="0" y="0"/>
                </a:moveTo>
                <a:lnTo>
                  <a:pt x="4713922" y="0"/>
                </a:lnTo>
                <a:lnTo>
                  <a:pt x="4713922" y="5759450"/>
                </a:lnTo>
                <a:lnTo>
                  <a:pt x="0" y="5759450"/>
                </a:lnTo>
                <a:close/>
              </a:path>
            </a:pathLst>
          </a:custGeom>
        </p:spPr>
      </p:pic>
      <p:sp>
        <p:nvSpPr>
          <p:cNvPr id="8" name="TextBox 7">
            <a:extLst>
              <a:ext uri="{FF2B5EF4-FFF2-40B4-BE49-F238E27FC236}">
                <a16:creationId xmlns:a16="http://schemas.microsoft.com/office/drawing/2014/main" id="{459A8504-CEB3-DE5B-9B4F-99AC39686300}"/>
              </a:ext>
            </a:extLst>
          </p:cNvPr>
          <p:cNvSpPr txBox="1"/>
          <p:nvPr/>
        </p:nvSpPr>
        <p:spPr>
          <a:xfrm>
            <a:off x="4884593" y="39061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11" name="TextBox 10">
            <a:extLst>
              <a:ext uri="{FF2B5EF4-FFF2-40B4-BE49-F238E27FC236}">
                <a16:creationId xmlns:a16="http://schemas.microsoft.com/office/drawing/2014/main" id="{D9AB84B4-F5F0-4603-9A47-7EB9BAD97724}"/>
              </a:ext>
            </a:extLst>
          </p:cNvPr>
          <p:cNvSpPr txBox="1"/>
          <p:nvPr/>
        </p:nvSpPr>
        <p:spPr>
          <a:xfrm>
            <a:off x="440269" y="1885353"/>
            <a:ext cx="6766727" cy="3416320"/>
          </a:xfrm>
          <a:prstGeom prst="rect">
            <a:avLst/>
          </a:prstGeom>
          <a:noFill/>
        </p:spPr>
        <p:txBody>
          <a:bodyPr wrap="square" lIns="91440" tIns="45720" rIns="91440" bIns="45720" rtlCol="0" anchor="t">
            <a:spAutoFit/>
          </a:bodyPr>
          <a:lstStyle/>
          <a:p>
            <a:r>
              <a:rPr lang="en-US" i="0" u="sng" dirty="0" err="1">
                <a:effectLst/>
                <a:latin typeface="Times New Roman" panose="02020603050405020304" pitchFamily="18" charset="0"/>
                <a:cs typeface="Times New Roman" panose="02020603050405020304" pitchFamily="18" charset="0"/>
              </a:rPr>
              <a:t>lm</a:t>
            </a:r>
            <a:r>
              <a:rPr lang="en-US" i="0" u="sng" dirty="0">
                <a:effectLst/>
                <a:latin typeface="Times New Roman" panose="02020603050405020304" pitchFamily="18" charset="0"/>
                <a:cs typeface="Times New Roman" panose="02020603050405020304" pitchFamily="18" charset="0"/>
              </a:rPr>
              <a:t>(formula = </a:t>
            </a:r>
            <a:r>
              <a:rPr lang="en-US" i="0" u="sng" dirty="0" err="1">
                <a:effectLst/>
                <a:latin typeface="Times New Roman" panose="02020603050405020304" pitchFamily="18" charset="0"/>
                <a:cs typeface="Times New Roman" panose="02020603050405020304" pitchFamily="18" charset="0"/>
              </a:rPr>
              <a:t>NYDeaths</a:t>
            </a:r>
            <a:r>
              <a:rPr lang="en-US" i="0" u="sng" dirty="0">
                <a:effectLst/>
                <a:latin typeface="Times New Roman" panose="02020603050405020304" pitchFamily="18" charset="0"/>
                <a:cs typeface="Times New Roman" panose="02020603050405020304" pitchFamily="18" charset="0"/>
              </a:rPr>
              <a:t>$`Life Expectancy (Black)` ~ 1, data = </a:t>
            </a:r>
            <a:r>
              <a:rPr lang="en-US" i="0" u="sng" dirty="0" err="1">
                <a:effectLst/>
                <a:latin typeface="Times New Roman" panose="02020603050405020304" pitchFamily="18" charset="0"/>
                <a:cs typeface="Times New Roman" panose="02020603050405020304" pitchFamily="18" charset="0"/>
              </a:rPr>
              <a:t>NYDeaths</a:t>
            </a:r>
            <a:r>
              <a:rPr lang="en-US" i="0" u="sng" dirty="0">
                <a:effectLst/>
                <a:latin typeface="Times New Roman" panose="02020603050405020304" pitchFamily="18" charset="0"/>
                <a:cs typeface="Times New Roman" panose="02020603050405020304" pitchFamily="18" charset="0"/>
              </a:rPr>
              <a:t>)Coefficients:</a:t>
            </a:r>
            <a:br>
              <a:rPr lang="en-US" u="sng" dirty="0">
                <a:latin typeface="Times New Roman" panose="02020603050405020304" pitchFamily="18" charset="0"/>
                <a:cs typeface="Times New Roman" panose="02020603050405020304" pitchFamily="18" charset="0"/>
              </a:rPr>
            </a:br>
            <a:r>
              <a:rPr lang="en-US" i="0" u="sng" dirty="0">
                <a:effectLst/>
                <a:latin typeface="Times New Roman" panose="02020603050405020304" pitchFamily="18" charset="0"/>
                <a:cs typeface="Times New Roman" panose="02020603050405020304" pitchFamily="18" charset="0"/>
              </a:rPr>
              <a:t>(Intercept)</a:t>
            </a:r>
            <a:br>
              <a:rPr lang="en-US" dirty="0">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      79.09&gt; </a:t>
            </a:r>
            <a:r>
              <a:rPr lang="en-US" b="0" i="0" dirty="0" err="1">
                <a:effectLst/>
                <a:latin typeface="Times New Roman" panose="02020603050405020304" pitchFamily="18" charset="0"/>
                <a:cs typeface="Times New Roman" panose="02020603050405020304" pitchFamily="18" charset="0"/>
              </a:rPr>
              <a:t>LifeexpectedHCall</a:t>
            </a:r>
            <a:r>
              <a:rPr lang="en-US" b="0" i="0" dirty="0">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b="0" i="0" dirty="0" err="1">
                <a:effectLst/>
                <a:latin typeface="Times New Roman" panose="02020603050405020304" pitchFamily="18" charset="0"/>
                <a:cs typeface="Times New Roman" panose="02020603050405020304" pitchFamily="18" charset="0"/>
              </a:rPr>
              <a:t>lm</a:t>
            </a:r>
            <a:r>
              <a:rPr lang="en-US" b="0" i="0" dirty="0">
                <a:effectLst/>
                <a:latin typeface="Times New Roman" panose="02020603050405020304" pitchFamily="18" charset="0"/>
                <a:cs typeface="Times New Roman" panose="02020603050405020304" pitchFamily="18" charset="0"/>
              </a:rPr>
              <a:t>(formula = </a:t>
            </a:r>
            <a:r>
              <a:rPr lang="en-US" b="0" i="0" dirty="0" err="1">
                <a:effectLst/>
                <a:latin typeface="Times New Roman" panose="02020603050405020304" pitchFamily="18" charset="0"/>
                <a:cs typeface="Times New Roman" panose="02020603050405020304" pitchFamily="18" charset="0"/>
              </a:rPr>
              <a:t>NYDeaths</a:t>
            </a:r>
            <a:r>
              <a:rPr lang="en-US" b="0" i="0" dirty="0">
                <a:effectLst/>
                <a:latin typeface="Times New Roman" panose="02020603050405020304" pitchFamily="18" charset="0"/>
                <a:cs typeface="Times New Roman" panose="02020603050405020304" pitchFamily="18" charset="0"/>
              </a:rPr>
              <a:t>$`Life Expectancy (Hispanic)` ~ 1, data = </a:t>
            </a:r>
            <a:r>
              <a:rPr lang="en-US" b="0" i="0" dirty="0" err="1">
                <a:effectLst/>
                <a:latin typeface="Times New Roman" panose="02020603050405020304" pitchFamily="18" charset="0"/>
                <a:cs typeface="Times New Roman" panose="02020603050405020304" pitchFamily="18" charset="0"/>
              </a:rPr>
              <a:t>NYDeaths</a:t>
            </a:r>
            <a:r>
              <a:rPr lang="en-US" b="0" i="0" dirty="0">
                <a:effectLst/>
                <a:latin typeface="Times New Roman" panose="02020603050405020304" pitchFamily="18" charset="0"/>
                <a:cs typeface="Times New Roman" panose="02020603050405020304" pitchFamily="18" charset="0"/>
              </a:rPr>
              <a:t>)Coefficients:</a:t>
            </a:r>
            <a:br>
              <a:rPr lang="en-US" dirty="0">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(Intercept)</a:t>
            </a:r>
            <a:br>
              <a:rPr lang="en-US" dirty="0">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      87.07&gt; </a:t>
            </a:r>
            <a:r>
              <a:rPr lang="en-US" b="0" i="0" dirty="0" err="1">
                <a:effectLst/>
                <a:latin typeface="Times New Roman" panose="02020603050405020304" pitchFamily="18" charset="0"/>
                <a:cs typeface="Times New Roman" panose="02020603050405020304" pitchFamily="18" charset="0"/>
              </a:rPr>
              <a:t>LifeexpectedWCall</a:t>
            </a:r>
            <a:r>
              <a:rPr lang="en-US" b="0" i="0" dirty="0">
                <a:effectLst/>
                <a:latin typeface="Times New Roman" panose="02020603050405020304" pitchFamily="18" charset="0"/>
                <a:cs typeface="Times New Roman" panose="02020603050405020304" pitchFamily="18" charset="0"/>
              </a:rPr>
              <a:t>:</a:t>
            </a:r>
          </a:p>
          <a:p>
            <a:r>
              <a:rPr lang="en-US" b="0" i="0" dirty="0" err="1">
                <a:effectLst/>
                <a:latin typeface="Times New Roman" panose="02020603050405020304" pitchFamily="18" charset="0"/>
                <a:cs typeface="Times New Roman" panose="02020603050405020304" pitchFamily="18" charset="0"/>
              </a:rPr>
              <a:t>lm</a:t>
            </a:r>
            <a:r>
              <a:rPr lang="en-US" b="0" i="0" dirty="0">
                <a:effectLst/>
                <a:latin typeface="Times New Roman" panose="02020603050405020304" pitchFamily="18" charset="0"/>
                <a:cs typeface="Times New Roman" panose="02020603050405020304" pitchFamily="18" charset="0"/>
              </a:rPr>
              <a:t>(formula = </a:t>
            </a:r>
            <a:r>
              <a:rPr lang="en-US" b="0" i="0" dirty="0" err="1">
                <a:effectLst/>
                <a:latin typeface="Times New Roman" panose="02020603050405020304" pitchFamily="18" charset="0"/>
                <a:cs typeface="Times New Roman" panose="02020603050405020304" pitchFamily="18" charset="0"/>
              </a:rPr>
              <a:t>NYDeaths</a:t>
            </a:r>
            <a:r>
              <a:rPr lang="en-US" b="0" i="0" dirty="0">
                <a:effectLst/>
                <a:latin typeface="Times New Roman" panose="02020603050405020304" pitchFamily="18" charset="0"/>
                <a:cs typeface="Times New Roman" panose="02020603050405020304" pitchFamily="18" charset="0"/>
              </a:rPr>
              <a:t>$`Life Expectancy (White)` ~ 1, data = </a:t>
            </a:r>
            <a:r>
              <a:rPr lang="en-US" b="0" i="0" dirty="0" err="1">
                <a:effectLst/>
                <a:latin typeface="Times New Roman" panose="02020603050405020304" pitchFamily="18" charset="0"/>
                <a:cs typeface="Times New Roman" panose="02020603050405020304" pitchFamily="18" charset="0"/>
              </a:rPr>
              <a:t>NYDeaths</a:t>
            </a:r>
            <a:r>
              <a:rPr lang="en-US" b="0" i="0" dirty="0">
                <a:effectLst/>
                <a:latin typeface="Times New Roman" panose="02020603050405020304" pitchFamily="18" charset="0"/>
                <a:cs typeface="Times New Roman" panose="02020603050405020304" pitchFamily="18" charset="0"/>
              </a:rPr>
              <a:t>)Coefficients:</a:t>
            </a:r>
            <a:br>
              <a:rPr lang="en-US" dirty="0">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(Intercept)</a:t>
            </a:r>
            <a:br>
              <a:rPr lang="en-US" dirty="0">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      79.66</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9482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Map&#10;&#10;Description automatically generated">
            <a:extLst>
              <a:ext uri="{FF2B5EF4-FFF2-40B4-BE49-F238E27FC236}">
                <a16:creationId xmlns:a16="http://schemas.microsoft.com/office/drawing/2014/main" id="{AD2DA7D1-80A4-4F51-BD36-16CD303608A6}"/>
              </a:ext>
            </a:extLst>
          </p:cNvPr>
          <p:cNvPicPr>
            <a:picLocks noChangeAspect="1"/>
          </p:cNvPicPr>
          <p:nvPr/>
        </p:nvPicPr>
        <p:blipFill>
          <a:blip r:embed="rId2"/>
          <a:stretch>
            <a:fillRect/>
          </a:stretch>
        </p:blipFill>
        <p:spPr>
          <a:xfrm>
            <a:off x="641180" y="1681270"/>
            <a:ext cx="6410084" cy="3509520"/>
          </a:xfrm>
          <a:prstGeom prst="rect">
            <a:avLst/>
          </a:prstGeom>
        </p:spPr>
      </p:pic>
      <p:sp>
        <p:nvSpPr>
          <p:cNvPr id="37" name="Rectangle 36">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Diagram&#10;&#10;Description automatically generated">
            <a:extLst>
              <a:ext uri="{FF2B5EF4-FFF2-40B4-BE49-F238E27FC236}">
                <a16:creationId xmlns:a16="http://schemas.microsoft.com/office/drawing/2014/main" id="{5BE32536-C982-4C73-8CFF-E95A04AB5C63}"/>
              </a:ext>
            </a:extLst>
          </p:cNvPr>
          <p:cNvPicPr>
            <a:picLocks noChangeAspect="1"/>
          </p:cNvPicPr>
          <p:nvPr/>
        </p:nvPicPr>
        <p:blipFill>
          <a:blip r:embed="rId3"/>
          <a:stretch>
            <a:fillRect/>
          </a:stretch>
        </p:blipFill>
        <p:spPr>
          <a:xfrm>
            <a:off x="7695873" y="1058822"/>
            <a:ext cx="3854945" cy="1644943"/>
          </a:xfrm>
          <a:prstGeom prst="rect">
            <a:avLst/>
          </a:prstGeom>
        </p:spPr>
      </p:pic>
      <p:sp>
        <p:nvSpPr>
          <p:cNvPr id="39" name="Rectangle 38">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text, application, Word&#10;&#10;Description automatically generated">
            <a:extLst>
              <a:ext uri="{FF2B5EF4-FFF2-40B4-BE49-F238E27FC236}">
                <a16:creationId xmlns:a16="http://schemas.microsoft.com/office/drawing/2014/main" id="{E426109A-7E7D-4D3D-B584-88C5762024E1}"/>
              </a:ext>
            </a:extLst>
          </p:cNvPr>
          <p:cNvPicPr>
            <a:picLocks noChangeAspect="1"/>
          </p:cNvPicPr>
          <p:nvPr/>
        </p:nvPicPr>
        <p:blipFill>
          <a:blip r:embed="rId4"/>
          <a:stretch>
            <a:fillRect/>
          </a:stretch>
        </p:blipFill>
        <p:spPr>
          <a:xfrm>
            <a:off x="7695873" y="4372037"/>
            <a:ext cx="3854945" cy="1223945"/>
          </a:xfrm>
          <a:prstGeom prst="rect">
            <a:avLst/>
          </a:prstGeom>
        </p:spPr>
      </p:pic>
      <p:sp>
        <p:nvSpPr>
          <p:cNvPr id="5" name="Footer Placeholder 4">
            <a:extLst>
              <a:ext uri="{FF2B5EF4-FFF2-40B4-BE49-F238E27FC236}">
                <a16:creationId xmlns:a16="http://schemas.microsoft.com/office/drawing/2014/main" id="{F59792E2-3175-41A6-A9CD-706B1CAE25CF}"/>
              </a:ext>
            </a:extLst>
          </p:cNvPr>
          <p:cNvSpPr>
            <a:spLocks noGrp="1"/>
          </p:cNvSpPr>
          <p:nvPr>
            <p:ph type="ftr" sz="quarter" idx="11"/>
          </p:nvPr>
        </p:nvSpPr>
        <p:spPr>
          <a:xfrm>
            <a:off x="723900" y="6435478"/>
            <a:ext cx="6327364"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DDAAC6B2-9A1C-4114-98C4-791B3E4B12A1}"/>
              </a:ext>
            </a:extLst>
          </p:cNvPr>
          <p:cNvSpPr>
            <a:spLocks noGrp="1"/>
          </p:cNvSpPr>
          <p:nvPr>
            <p:ph type="sldNum" sz="quarter" idx="12"/>
          </p:nvPr>
        </p:nvSpPr>
        <p:spPr>
          <a:xfrm>
            <a:off x="10717822" y="6435478"/>
            <a:ext cx="635977" cy="365125"/>
          </a:xfrm>
        </p:spPr>
        <p:txBody>
          <a:bodyPr vert="horz" lIns="91440" tIns="45720" rIns="91440" bIns="45720" rtlCol="0" anchor="ctr">
            <a:normAutofit/>
          </a:bodyPr>
          <a:lstStyle/>
          <a:p>
            <a:pPr>
              <a:spcAft>
                <a:spcPts val="600"/>
              </a:spcAft>
            </a:pPr>
            <a:fld id="{DBA1B0FB-D917-4C8C-928F-313BD683BF39}" type="slidenum">
              <a:rPr lang="en-US" sz="1200" smtClean="0">
                <a:solidFill>
                  <a:schemeClr val="tx1">
                    <a:tint val="75000"/>
                  </a:schemeClr>
                </a:solidFill>
              </a:rPr>
              <a:pPr>
                <a:spcAft>
                  <a:spcPts val="600"/>
                </a:spcAft>
              </a:pPr>
              <a:t>12</a:t>
            </a:fld>
            <a:endParaRPr lang="en-US" sz="1200">
              <a:solidFill>
                <a:schemeClr val="tx1">
                  <a:tint val="75000"/>
                </a:schemeClr>
              </a:solidFill>
            </a:endParaRPr>
          </a:p>
        </p:txBody>
      </p:sp>
    </p:spTree>
    <p:extLst>
      <p:ext uri="{BB962C8B-B14F-4D97-AF65-F5344CB8AC3E}">
        <p14:creationId xmlns:p14="http://schemas.microsoft.com/office/powerpoint/2010/main" val="17246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9" name="Rectangle 1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EF6267-718F-9CCD-D2A9-20C320F83A8B}"/>
              </a:ext>
            </a:extLst>
          </p:cNvPr>
          <p:cNvSpPr>
            <a:spLocks noGrp="1"/>
          </p:cNvSpPr>
          <p:nvPr>
            <p:ph type="ctrTitle"/>
          </p:nvPr>
        </p:nvSpPr>
        <p:spPr>
          <a:xfrm>
            <a:off x="550863" y="549275"/>
            <a:ext cx="3565525" cy="5543549"/>
          </a:xfrm>
        </p:spPr>
        <p:txBody>
          <a:bodyPr vert="horz" wrap="square" lIns="0" tIns="0" rIns="0" bIns="0" rtlCol="0" anchor="ctr" anchorCtr="0">
            <a:normAutofit/>
          </a:bodyPr>
          <a:lstStyle/>
          <a:p>
            <a:br>
              <a:rPr lang="en-US" dirty="0"/>
            </a:br>
            <a:r>
              <a:rPr lang="en-US" sz="4000">
                <a:latin typeface="Calibri"/>
                <a:cs typeface="Calibri"/>
              </a:rPr>
              <a:t>For this analysis, we use longevity and excess death as our parameter for the study.</a:t>
            </a:r>
            <a:r>
              <a:rPr lang="en-US">
                <a:latin typeface="Calibri"/>
                <a:cs typeface="Calibri"/>
              </a:rPr>
              <a:t> </a:t>
            </a:r>
          </a:p>
        </p:txBody>
      </p:sp>
      <p:sp>
        <p:nvSpPr>
          <p:cNvPr id="21" name="Rectangle 2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4294967295"/>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dirty="0">
              <a:solidFill>
                <a:schemeClr val="tx1">
                  <a:alpha val="80000"/>
                </a:schemeClr>
              </a:solidFill>
            </a:endParaRPr>
          </a:p>
        </p:txBody>
      </p:sp>
      <p:graphicFrame>
        <p:nvGraphicFramePr>
          <p:cNvPr id="9" name="Content Placeholder 2">
            <a:extLst>
              <a:ext uri="{FF2B5EF4-FFF2-40B4-BE49-F238E27FC236}">
                <a16:creationId xmlns:a16="http://schemas.microsoft.com/office/drawing/2014/main" id="{57C3A858-5E25-D794-2342-E52ADD8F951C}"/>
              </a:ext>
            </a:extLst>
          </p:cNvPr>
          <p:cNvGraphicFramePr/>
          <p:nvPr>
            <p:extLst>
              <p:ext uri="{D42A27DB-BD31-4B8C-83A1-F6EECF244321}">
                <p14:modId xmlns:p14="http://schemas.microsoft.com/office/powerpoint/2010/main" val="1171155769"/>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999352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p:txBody>
          <a:bodyPr/>
          <a:lstStyle/>
          <a:p>
            <a:r>
              <a:rPr lang="en-US" sz="4000">
                <a:latin typeface="Calibri"/>
                <a:ea typeface="+mj-lt"/>
                <a:cs typeface="+mj-lt"/>
              </a:rPr>
              <a:t>Data Processing (Methods): </a:t>
            </a:r>
            <a:endParaRPr lang="en-US">
              <a:latin typeface="Calibri"/>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53634" y="1393428"/>
            <a:ext cx="11090274" cy="1995550"/>
          </a:xfrm>
          <a:ln>
            <a:solidFill>
              <a:schemeClr val="tx1"/>
            </a:solidFill>
          </a:ln>
        </p:spPr>
        <p:txBody>
          <a:bodyPr vert="horz" wrap="square" lIns="0" tIns="0" rIns="0" bIns="0" rtlCol="0" anchor="t">
            <a:noAutofit/>
          </a:bodyPr>
          <a:lstStyle/>
          <a:p>
            <a:pPr marL="0" indent="0">
              <a:lnSpc>
                <a:spcPct val="100000"/>
              </a:lnSpc>
              <a:spcBef>
                <a:spcPts val="0"/>
              </a:spcBef>
              <a:spcAft>
                <a:spcPts val="0"/>
              </a:spcAft>
              <a:buNone/>
            </a:pPr>
            <a:r>
              <a:rPr lang="en-US">
                <a:latin typeface="Times New Roman"/>
                <a:cs typeface="Times New Roman"/>
              </a:rPr>
              <a:t>Pandas &amp; </a:t>
            </a:r>
            <a:r>
              <a:rPr lang="en-US" err="1">
                <a:latin typeface="Times New Roman"/>
                <a:cs typeface="Times New Roman"/>
              </a:rPr>
              <a:t>Jupyter</a:t>
            </a:r>
            <a:r>
              <a:rPr lang="en-US">
                <a:latin typeface="Times New Roman"/>
                <a:cs typeface="Times New Roman"/>
              </a:rPr>
              <a:t> Notebook:</a:t>
            </a:r>
            <a:endParaRPr lang="en-US">
              <a:solidFill>
                <a:srgbClr val="FFFFFF">
                  <a:alpha val="60000"/>
                </a:srgbClr>
              </a:solidFill>
              <a:latin typeface="Times New Roman"/>
              <a:cs typeface="Times New Roman"/>
            </a:endParaRPr>
          </a:p>
          <a:p>
            <a:pPr marL="0" indent="0">
              <a:lnSpc>
                <a:spcPct val="100000"/>
              </a:lnSpc>
              <a:spcBef>
                <a:spcPts val="0"/>
              </a:spcBef>
              <a:spcAft>
                <a:spcPts val="0"/>
              </a:spcAft>
              <a:buNone/>
            </a:pPr>
            <a:endParaRPr lang="en-US">
              <a:solidFill>
                <a:srgbClr val="FFFFFF">
                  <a:alpha val="60000"/>
                </a:srgbClr>
              </a:solidFill>
              <a:latin typeface="Times New Roman"/>
              <a:cs typeface="Times New Roman"/>
            </a:endParaRPr>
          </a:p>
          <a:p>
            <a:pPr marL="0" indent="0">
              <a:lnSpc>
                <a:spcPct val="100000"/>
              </a:lnSpc>
              <a:spcBef>
                <a:spcPts val="0"/>
              </a:spcBef>
              <a:spcAft>
                <a:spcPts val="0"/>
              </a:spcAft>
              <a:buNone/>
            </a:pPr>
            <a:r>
              <a:rPr lang="en-US">
                <a:solidFill>
                  <a:srgbClr val="FFFFFF">
                    <a:alpha val="60000"/>
                  </a:srgbClr>
                </a:solidFill>
                <a:latin typeface="Times New Roman"/>
                <a:cs typeface="Times New Roman"/>
              </a:rPr>
              <a:t>From the Census: </a:t>
            </a:r>
          </a:p>
          <a:p>
            <a:pPr marL="342900" indent="-342900">
              <a:lnSpc>
                <a:spcPct val="100000"/>
              </a:lnSpc>
              <a:spcBef>
                <a:spcPts val="0"/>
              </a:spcBef>
              <a:spcAft>
                <a:spcPts val="0"/>
              </a:spcAft>
            </a:pPr>
            <a:r>
              <a:rPr lang="en-US">
                <a:solidFill>
                  <a:srgbClr val="FFFFFF">
                    <a:alpha val="60000"/>
                  </a:srgbClr>
                </a:solidFill>
                <a:latin typeface="Times New Roman"/>
                <a:cs typeface="Times New Roman"/>
              </a:rPr>
              <a:t>Total of 13 excel files, data from 2011-2022 </a:t>
            </a:r>
          </a:p>
          <a:p>
            <a:pPr marL="342900" indent="-342900">
              <a:lnSpc>
                <a:spcPct val="100000"/>
              </a:lnSpc>
              <a:spcBef>
                <a:spcPts val="0"/>
              </a:spcBef>
              <a:spcAft>
                <a:spcPts val="0"/>
              </a:spcAft>
            </a:pPr>
            <a:r>
              <a:rPr lang="en-US">
                <a:solidFill>
                  <a:srgbClr val="FFFFFF">
                    <a:alpha val="60000"/>
                  </a:srgbClr>
                </a:solidFill>
                <a:latin typeface="Times New Roman"/>
                <a:cs typeface="Times New Roman"/>
              </a:rPr>
              <a:t>Most of the columns name in the files were not the same, renaming needed to match. </a:t>
            </a:r>
          </a:p>
          <a:p>
            <a:pPr marL="342900" indent="-342900">
              <a:lnSpc>
                <a:spcPct val="100000"/>
              </a:lnSpc>
              <a:spcBef>
                <a:spcPts val="0"/>
              </a:spcBef>
              <a:spcAft>
                <a:spcPts val="0"/>
              </a:spcAft>
            </a:pPr>
            <a:r>
              <a:rPr lang="en-US">
                <a:solidFill>
                  <a:srgbClr val="FFFFFF">
                    <a:alpha val="60000"/>
                  </a:srgbClr>
                </a:solidFill>
                <a:latin typeface="Times New Roman"/>
                <a:cs typeface="Times New Roman"/>
              </a:rPr>
              <a:t>Converting into numbers and scaling of the numbers in the column were needed. </a:t>
            </a:r>
          </a:p>
          <a:p>
            <a:pPr marL="342900" indent="-342900">
              <a:lnSpc>
                <a:spcPct val="100000"/>
              </a:lnSpc>
              <a:spcBef>
                <a:spcPts val="0"/>
              </a:spcBef>
              <a:spcAft>
                <a:spcPts val="0"/>
              </a:spcAft>
            </a:pPr>
            <a:endParaRPr lang="en-US" dirty="0">
              <a:solidFill>
                <a:srgbClr val="FFFFFF">
                  <a:alpha val="60000"/>
                </a:srgbClr>
              </a:solidFill>
            </a:endParaRPr>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14</a:t>
            </a:fld>
            <a:endParaRPr lang="en-US" dirty="0"/>
          </a:p>
        </p:txBody>
      </p:sp>
      <p:sp>
        <p:nvSpPr>
          <p:cNvPr id="8" name="TextBox 7">
            <a:extLst>
              <a:ext uri="{FF2B5EF4-FFF2-40B4-BE49-F238E27FC236}">
                <a16:creationId xmlns:a16="http://schemas.microsoft.com/office/drawing/2014/main" id="{459A8504-CEB3-DE5B-9B4F-99AC39686300}"/>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7" name="Picture 8" descr="Table&#10;&#10;Description automatically generated">
            <a:extLst>
              <a:ext uri="{FF2B5EF4-FFF2-40B4-BE49-F238E27FC236}">
                <a16:creationId xmlns:a16="http://schemas.microsoft.com/office/drawing/2014/main" id="{FE58E58B-4D7F-4FBF-C90C-205250957DA0}"/>
              </a:ext>
            </a:extLst>
          </p:cNvPr>
          <p:cNvPicPr>
            <a:picLocks noChangeAspect="1"/>
          </p:cNvPicPr>
          <p:nvPr/>
        </p:nvPicPr>
        <p:blipFill>
          <a:blip r:embed="rId3"/>
          <a:stretch>
            <a:fillRect/>
          </a:stretch>
        </p:blipFill>
        <p:spPr>
          <a:xfrm>
            <a:off x="2422987" y="3838529"/>
            <a:ext cx="6381750" cy="2552700"/>
          </a:xfrm>
          <a:prstGeom prst="rect">
            <a:avLst/>
          </a:prstGeom>
        </p:spPr>
      </p:pic>
    </p:spTree>
    <p:extLst>
      <p:ext uri="{BB962C8B-B14F-4D97-AF65-F5344CB8AC3E}">
        <p14:creationId xmlns:p14="http://schemas.microsoft.com/office/powerpoint/2010/main" val="2406728653"/>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p:txBody>
          <a:bodyPr/>
          <a:lstStyle/>
          <a:p>
            <a:r>
              <a:rPr lang="en-US" sz="4000" dirty="0">
                <a:latin typeface="Calibri" panose="020F0502020204030204" pitchFamily="34" charset="0"/>
                <a:ea typeface="+mj-lt"/>
                <a:cs typeface="Calibri" panose="020F0502020204030204" pitchFamily="34" charset="0"/>
              </a:rPr>
              <a:t>Data Processing (Methods): </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862149" y="2898489"/>
            <a:ext cx="2981444" cy="1061022"/>
          </a:xfrm>
          <a:ln>
            <a:solidFill>
              <a:schemeClr val="tx1"/>
            </a:solidFill>
          </a:ln>
        </p:spPr>
        <p:txBody>
          <a:bodyPr vert="horz" wrap="square" lIns="0" tIns="0" rIns="0" bIns="0" rtlCol="0" anchor="t">
            <a:noAutofit/>
          </a:bodyPr>
          <a:lstStyle/>
          <a:p>
            <a:pPr marL="342900" indent="-342900">
              <a:lnSpc>
                <a:spcPct val="100000"/>
              </a:lnSpc>
              <a:spcBef>
                <a:spcPts val="0"/>
              </a:spcBef>
              <a:spcAft>
                <a:spcPts val="0"/>
              </a:spcAft>
            </a:pPr>
            <a:r>
              <a:rPr lang="en-US">
                <a:solidFill>
                  <a:srgbClr val="FFFFFF">
                    <a:alpha val="60000"/>
                  </a:srgbClr>
                </a:solidFill>
                <a:latin typeface="Times New Roman"/>
                <a:cs typeface="Calibri"/>
              </a:rPr>
              <a:t>R-Studio used for EDA</a:t>
            </a:r>
          </a:p>
          <a:p>
            <a:pPr marL="342900" indent="-342900">
              <a:lnSpc>
                <a:spcPct val="100000"/>
              </a:lnSpc>
              <a:spcBef>
                <a:spcPts val="0"/>
              </a:spcBef>
              <a:spcAft>
                <a:spcPts val="0"/>
              </a:spcAft>
            </a:pPr>
            <a:endParaRPr lang="en-US">
              <a:solidFill>
                <a:srgbClr val="FFFFFF">
                  <a:alpha val="60000"/>
                </a:srgbClr>
              </a:solidFill>
              <a:latin typeface="Times New Roman"/>
              <a:cs typeface="Calibri"/>
            </a:endParaRPr>
          </a:p>
          <a:p>
            <a:pPr marL="342900" indent="-342900">
              <a:lnSpc>
                <a:spcPct val="100000"/>
              </a:lnSpc>
              <a:spcBef>
                <a:spcPts val="0"/>
              </a:spcBef>
              <a:spcAft>
                <a:spcPts val="0"/>
              </a:spcAft>
            </a:pPr>
            <a:r>
              <a:rPr lang="en-US">
                <a:solidFill>
                  <a:srgbClr val="FFFFFF">
                    <a:alpha val="60000"/>
                  </a:srgbClr>
                </a:solidFill>
                <a:latin typeface="Times New Roman"/>
                <a:cs typeface="Calibri"/>
              </a:rPr>
              <a:t>Death Ratio Stats </a:t>
            </a:r>
          </a:p>
          <a:p>
            <a:pPr marL="342900" indent="-342900">
              <a:lnSpc>
                <a:spcPct val="100000"/>
              </a:lnSpc>
              <a:spcBef>
                <a:spcPts val="0"/>
              </a:spcBef>
              <a:spcAft>
                <a:spcPts val="0"/>
              </a:spcAft>
            </a:pPr>
            <a:endParaRPr lang="en-US" dirty="0">
              <a:solidFill>
                <a:srgbClr val="FFFFFF">
                  <a:alpha val="60000"/>
                </a:srgbClr>
              </a:solidFill>
            </a:endParaRPr>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15</a:t>
            </a:fld>
            <a:endParaRPr lang="en-US" dirty="0"/>
          </a:p>
        </p:txBody>
      </p:sp>
      <p:sp>
        <p:nvSpPr>
          <p:cNvPr id="8" name="TextBox 7">
            <a:extLst>
              <a:ext uri="{FF2B5EF4-FFF2-40B4-BE49-F238E27FC236}">
                <a16:creationId xmlns:a16="http://schemas.microsoft.com/office/drawing/2014/main" id="{459A8504-CEB3-DE5B-9B4F-99AC39686300}"/>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9" name="Picture 9" descr="Table&#10;&#10;Description automatically generated">
            <a:extLst>
              <a:ext uri="{FF2B5EF4-FFF2-40B4-BE49-F238E27FC236}">
                <a16:creationId xmlns:a16="http://schemas.microsoft.com/office/drawing/2014/main" id="{0B9F1546-57C0-821D-57E3-11D9C63C9A4B}"/>
              </a:ext>
            </a:extLst>
          </p:cNvPr>
          <p:cNvPicPr>
            <a:picLocks noChangeAspect="1"/>
          </p:cNvPicPr>
          <p:nvPr/>
        </p:nvPicPr>
        <p:blipFill>
          <a:blip r:embed="rId2"/>
          <a:stretch>
            <a:fillRect/>
          </a:stretch>
        </p:blipFill>
        <p:spPr>
          <a:xfrm>
            <a:off x="4653643" y="2160497"/>
            <a:ext cx="6464780" cy="4148228"/>
          </a:xfrm>
          <a:prstGeom prst="rect">
            <a:avLst/>
          </a:prstGeom>
        </p:spPr>
      </p:pic>
    </p:spTree>
    <p:extLst>
      <p:ext uri="{BB962C8B-B14F-4D97-AF65-F5344CB8AC3E}">
        <p14:creationId xmlns:p14="http://schemas.microsoft.com/office/powerpoint/2010/main" val="163051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p:txBody>
          <a:bodyPr/>
          <a:lstStyle/>
          <a:p>
            <a:r>
              <a:rPr lang="en-US" sz="4000">
                <a:latin typeface="Calibri"/>
                <a:ea typeface="+mj-lt"/>
                <a:cs typeface="+mj-lt"/>
              </a:rPr>
              <a:t>Database:</a:t>
            </a:r>
            <a:endParaRPr lang="en-US">
              <a:latin typeface="Calibri"/>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50161" y="1172244"/>
            <a:ext cx="4733554" cy="2949561"/>
          </a:xfrm>
          <a:ln>
            <a:solidFill>
              <a:schemeClr val="tx1"/>
            </a:solidFill>
          </a:ln>
        </p:spPr>
        <p:txBody>
          <a:bodyPr vert="horz" wrap="square" lIns="0" tIns="0" rIns="0" bIns="0" rtlCol="0" anchor="t">
            <a:noAutofit/>
          </a:bodyPr>
          <a:lstStyle/>
          <a:p>
            <a:pPr marL="0" indent="0">
              <a:lnSpc>
                <a:spcPct val="100000"/>
              </a:lnSpc>
              <a:spcBef>
                <a:spcPts val="0"/>
              </a:spcBef>
              <a:spcAft>
                <a:spcPts val="0"/>
              </a:spcAft>
              <a:buNone/>
            </a:pPr>
            <a:endParaRPr lang="en-US">
              <a:solidFill>
                <a:srgbClr val="FFFFFF">
                  <a:alpha val="60000"/>
                </a:srgbClr>
              </a:solidFill>
            </a:endParaRPr>
          </a:p>
          <a:p>
            <a:pPr marL="0" indent="0">
              <a:lnSpc>
                <a:spcPct val="100000"/>
              </a:lnSpc>
              <a:spcBef>
                <a:spcPts val="0"/>
              </a:spcBef>
              <a:spcAft>
                <a:spcPts val="0"/>
              </a:spcAft>
              <a:buNone/>
            </a:pPr>
            <a:r>
              <a:rPr lang="en-US">
                <a:latin typeface="Times New Roman"/>
                <a:ea typeface="+mn-lt"/>
                <a:cs typeface="+mn-lt"/>
              </a:rPr>
              <a:t>After cleaning and merging the County Health Ranking of NY from past 10 years on </a:t>
            </a:r>
            <a:r>
              <a:rPr lang="en-US" err="1">
                <a:latin typeface="Times New Roman"/>
                <a:ea typeface="+mn-lt"/>
                <a:cs typeface="+mn-lt"/>
              </a:rPr>
              <a:t>Jupyter</a:t>
            </a:r>
            <a:r>
              <a:rPr lang="en-US">
                <a:latin typeface="Times New Roman"/>
                <a:ea typeface="+mn-lt"/>
                <a:cs typeface="+mn-lt"/>
              </a:rPr>
              <a:t> Notebook, we used the data to calculate the ratios as comparing the health factors to the census population of 2020. These dataset and tables are stored on PostgreSQL and connected with Machine Learning model via </a:t>
            </a:r>
            <a:r>
              <a:rPr lang="en-US" err="1">
                <a:latin typeface="Times New Roman"/>
                <a:ea typeface="+mn-lt"/>
                <a:cs typeface="+mn-lt"/>
              </a:rPr>
              <a:t>SQLAlchemy</a:t>
            </a:r>
            <a:r>
              <a:rPr lang="en-US">
                <a:latin typeface="Times New Roman"/>
                <a:ea typeface="+mn-lt"/>
                <a:cs typeface="+mn-lt"/>
              </a:rPr>
              <a:t>. </a:t>
            </a:r>
            <a:endParaRPr lang="en-US">
              <a:latin typeface="Times New Roman"/>
            </a:endParaRPr>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16</a:t>
            </a:fld>
            <a:endParaRPr lang="en-US"/>
          </a:p>
        </p:txBody>
      </p:sp>
      <p:sp>
        <p:nvSpPr>
          <p:cNvPr id="8" name="TextBox 7">
            <a:extLst>
              <a:ext uri="{FF2B5EF4-FFF2-40B4-BE49-F238E27FC236}">
                <a16:creationId xmlns:a16="http://schemas.microsoft.com/office/drawing/2014/main" id="{459A8504-CEB3-DE5B-9B4F-99AC39686300}"/>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8" descr="Graphical user interface, text, application, chat or text message&#10;&#10;Description automatically generated">
            <a:extLst>
              <a:ext uri="{FF2B5EF4-FFF2-40B4-BE49-F238E27FC236}">
                <a16:creationId xmlns:a16="http://schemas.microsoft.com/office/drawing/2014/main" id="{15AE3941-8955-3350-7678-5AAA5C49B5A1}"/>
              </a:ext>
            </a:extLst>
          </p:cNvPr>
          <p:cNvPicPr>
            <a:picLocks noChangeAspect="1"/>
          </p:cNvPicPr>
          <p:nvPr/>
        </p:nvPicPr>
        <p:blipFill>
          <a:blip r:embed="rId2"/>
          <a:stretch>
            <a:fillRect/>
          </a:stretch>
        </p:blipFill>
        <p:spPr>
          <a:xfrm>
            <a:off x="5532863" y="993686"/>
            <a:ext cx="5726151" cy="4944969"/>
          </a:xfrm>
          <a:prstGeom prst="rect">
            <a:avLst/>
          </a:prstGeom>
        </p:spPr>
      </p:pic>
    </p:spTree>
    <p:extLst>
      <p:ext uri="{BB962C8B-B14F-4D97-AF65-F5344CB8AC3E}">
        <p14:creationId xmlns:p14="http://schemas.microsoft.com/office/powerpoint/2010/main" val="3888160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p:txBody>
          <a:bodyPr/>
          <a:lstStyle/>
          <a:p>
            <a:r>
              <a:rPr lang="en-US" sz="4000">
                <a:latin typeface="Calibri"/>
                <a:ea typeface="+mj-lt"/>
                <a:cs typeface="+mj-lt"/>
              </a:rPr>
              <a:t>Database (continue):</a:t>
            </a:r>
            <a:endParaRPr lang="en-US">
              <a:latin typeface="Calibri"/>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680259" y="1100999"/>
            <a:ext cx="8153261" cy="1836873"/>
          </a:xfrm>
          <a:ln>
            <a:solidFill>
              <a:schemeClr val="tx1"/>
            </a:solidFill>
          </a:ln>
        </p:spPr>
        <p:txBody>
          <a:bodyPr vert="horz" wrap="square" lIns="0" tIns="0" rIns="0" bIns="0" rtlCol="0" anchor="t">
            <a:noAutofit/>
          </a:bodyPr>
          <a:lstStyle/>
          <a:p>
            <a:pPr marL="0" indent="0">
              <a:lnSpc>
                <a:spcPct val="100000"/>
              </a:lnSpc>
              <a:spcBef>
                <a:spcPts val="0"/>
              </a:spcBef>
              <a:spcAft>
                <a:spcPts val="0"/>
              </a:spcAft>
              <a:buNone/>
            </a:pPr>
            <a:endParaRPr lang="en-US" dirty="0">
              <a:solidFill>
                <a:srgbClr val="FFFFFF">
                  <a:alpha val="60000"/>
                </a:srgbClr>
              </a:solidFill>
            </a:endParaRPr>
          </a:p>
          <a:p>
            <a:pPr marL="0" indent="0">
              <a:lnSpc>
                <a:spcPct val="100000"/>
              </a:lnSpc>
              <a:spcBef>
                <a:spcPts val="0"/>
              </a:spcBef>
              <a:spcAft>
                <a:spcPts val="0"/>
              </a:spcAft>
              <a:buNone/>
            </a:pPr>
            <a:r>
              <a:rPr lang="en-US">
                <a:solidFill>
                  <a:srgbClr val="FFFFFF">
                    <a:alpha val="60000"/>
                  </a:srgbClr>
                </a:solidFill>
                <a:latin typeface="Times New Roman"/>
                <a:cs typeface="Times New Roman"/>
              </a:rPr>
              <a:t>After cleaning datasets, we created the following tables in SQL, where all data and tables are stored: </a:t>
            </a:r>
          </a:p>
          <a:p>
            <a:pPr marL="342900" indent="-342900">
              <a:lnSpc>
                <a:spcPct val="100000"/>
              </a:lnSpc>
              <a:spcBef>
                <a:spcPts val="0"/>
              </a:spcBef>
              <a:spcAft>
                <a:spcPts val="0"/>
              </a:spcAft>
            </a:pPr>
            <a:r>
              <a:rPr lang="en-US">
                <a:solidFill>
                  <a:srgbClr val="FFFFFF">
                    <a:alpha val="60000"/>
                  </a:srgbClr>
                </a:solidFill>
                <a:latin typeface="Times New Roman"/>
                <a:cs typeface="Times New Roman"/>
              </a:rPr>
              <a:t>Health Factors</a:t>
            </a:r>
          </a:p>
          <a:p>
            <a:pPr marL="342900" indent="-342900">
              <a:lnSpc>
                <a:spcPct val="100000"/>
              </a:lnSpc>
              <a:spcBef>
                <a:spcPts val="0"/>
              </a:spcBef>
              <a:spcAft>
                <a:spcPts val="0"/>
              </a:spcAft>
            </a:pPr>
            <a:r>
              <a:rPr lang="en-US">
                <a:solidFill>
                  <a:srgbClr val="FFFFFF">
                    <a:alpha val="60000"/>
                  </a:srgbClr>
                </a:solidFill>
                <a:latin typeface="Times New Roman"/>
                <a:cs typeface="Times New Roman"/>
              </a:rPr>
              <a:t>Census population of 2020</a:t>
            </a:r>
          </a:p>
          <a:p>
            <a:pPr marL="342900" indent="-342900">
              <a:lnSpc>
                <a:spcPct val="100000"/>
              </a:lnSpc>
              <a:spcBef>
                <a:spcPts val="0"/>
              </a:spcBef>
              <a:spcAft>
                <a:spcPts val="0"/>
              </a:spcAft>
            </a:pPr>
            <a:r>
              <a:rPr lang="en-US">
                <a:solidFill>
                  <a:srgbClr val="FFFFFF">
                    <a:alpha val="60000"/>
                  </a:srgbClr>
                </a:solidFill>
                <a:latin typeface="Times New Roman"/>
                <a:cs typeface="Times New Roman"/>
              </a:rPr>
              <a:t>Death ratios for health factor to population. </a:t>
            </a:r>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17</a:t>
            </a:fld>
            <a:endParaRPr lang="en-US" dirty="0"/>
          </a:p>
        </p:txBody>
      </p:sp>
      <p:sp>
        <p:nvSpPr>
          <p:cNvPr id="8" name="TextBox 7">
            <a:extLst>
              <a:ext uri="{FF2B5EF4-FFF2-40B4-BE49-F238E27FC236}">
                <a16:creationId xmlns:a16="http://schemas.microsoft.com/office/drawing/2014/main" id="{459A8504-CEB3-DE5B-9B4F-99AC39686300}"/>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7" name="Picture 9" descr="Table&#10;&#10;Description automatically generated">
            <a:extLst>
              <a:ext uri="{FF2B5EF4-FFF2-40B4-BE49-F238E27FC236}">
                <a16:creationId xmlns:a16="http://schemas.microsoft.com/office/drawing/2014/main" id="{125498A8-8B1A-28BC-EDA8-EECF9B0A44BB}"/>
              </a:ext>
            </a:extLst>
          </p:cNvPr>
          <p:cNvPicPr>
            <a:picLocks noChangeAspect="1"/>
          </p:cNvPicPr>
          <p:nvPr/>
        </p:nvPicPr>
        <p:blipFill>
          <a:blip r:embed="rId2"/>
          <a:stretch>
            <a:fillRect/>
          </a:stretch>
        </p:blipFill>
        <p:spPr>
          <a:xfrm>
            <a:off x="682206" y="2939720"/>
            <a:ext cx="8153400" cy="2905125"/>
          </a:xfrm>
          <a:prstGeom prst="rect">
            <a:avLst/>
          </a:prstGeom>
        </p:spPr>
      </p:pic>
      <p:pic>
        <p:nvPicPr>
          <p:cNvPr id="10" name="Picture 10" descr="Table&#10;&#10;Description automatically generated">
            <a:extLst>
              <a:ext uri="{FF2B5EF4-FFF2-40B4-BE49-F238E27FC236}">
                <a16:creationId xmlns:a16="http://schemas.microsoft.com/office/drawing/2014/main" id="{74C4EE16-48B3-3508-3503-DFFDE0883A7F}"/>
              </a:ext>
            </a:extLst>
          </p:cNvPr>
          <p:cNvPicPr>
            <a:picLocks noChangeAspect="1"/>
          </p:cNvPicPr>
          <p:nvPr/>
        </p:nvPicPr>
        <p:blipFill>
          <a:blip r:embed="rId3"/>
          <a:stretch>
            <a:fillRect/>
          </a:stretch>
        </p:blipFill>
        <p:spPr>
          <a:xfrm>
            <a:off x="8930586" y="2418991"/>
            <a:ext cx="2238375" cy="3429000"/>
          </a:xfrm>
          <a:prstGeom prst="rect">
            <a:avLst/>
          </a:prstGeom>
        </p:spPr>
      </p:pic>
    </p:spTree>
    <p:extLst>
      <p:ext uri="{BB962C8B-B14F-4D97-AF65-F5344CB8AC3E}">
        <p14:creationId xmlns:p14="http://schemas.microsoft.com/office/powerpoint/2010/main" val="1179793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p:txBody>
          <a:bodyPr/>
          <a:lstStyle/>
          <a:p>
            <a:r>
              <a:rPr lang="en-US" sz="4000">
                <a:latin typeface="Calibri"/>
                <a:ea typeface="+mj-lt"/>
                <a:cs typeface="+mj-lt"/>
              </a:rPr>
              <a:t>Database (Continue):</a:t>
            </a:r>
            <a:endParaRPr lang="en-US">
              <a:latin typeface="Calibri"/>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680259" y="1221803"/>
            <a:ext cx="10615821" cy="989135"/>
          </a:xfrm>
          <a:ln>
            <a:solidFill>
              <a:schemeClr val="tx1"/>
            </a:solidFill>
          </a:ln>
        </p:spPr>
        <p:txBody>
          <a:bodyPr vert="horz" wrap="square" lIns="0" tIns="0" rIns="0" bIns="0" rtlCol="0" anchor="t">
            <a:noAutofit/>
          </a:bodyPr>
          <a:lstStyle/>
          <a:p>
            <a:pPr marL="0" indent="0">
              <a:lnSpc>
                <a:spcPct val="100000"/>
              </a:lnSpc>
              <a:spcBef>
                <a:spcPts val="0"/>
              </a:spcBef>
              <a:spcAft>
                <a:spcPts val="0"/>
              </a:spcAft>
              <a:buNone/>
            </a:pPr>
            <a:endParaRPr lang="en-US" dirty="0">
              <a:solidFill>
                <a:srgbClr val="FFFFFF">
                  <a:alpha val="60000"/>
                </a:srgbClr>
              </a:solidFill>
            </a:endParaRPr>
          </a:p>
          <a:p>
            <a:pPr marL="0" indent="0">
              <a:lnSpc>
                <a:spcPct val="100000"/>
              </a:lnSpc>
              <a:spcBef>
                <a:spcPts val="0"/>
              </a:spcBef>
              <a:spcAft>
                <a:spcPts val="0"/>
              </a:spcAft>
              <a:buNone/>
            </a:pPr>
            <a:r>
              <a:rPr lang="en-US">
                <a:solidFill>
                  <a:srgbClr val="FFFFFF">
                    <a:alpha val="60000"/>
                  </a:srgbClr>
                </a:solidFill>
                <a:latin typeface="Times New Roman"/>
                <a:cs typeface="Times New Roman"/>
              </a:rPr>
              <a:t>We generated final dataset by joined the tables on the feature "county" which would be used in the machine learning model by </a:t>
            </a:r>
            <a:r>
              <a:rPr lang="en-US" err="1">
                <a:solidFill>
                  <a:srgbClr val="FFFFFF">
                    <a:alpha val="60000"/>
                  </a:srgbClr>
                </a:solidFill>
                <a:latin typeface="Times New Roman"/>
                <a:cs typeface="Times New Roman"/>
              </a:rPr>
              <a:t>SqlAlchemy</a:t>
            </a:r>
            <a:r>
              <a:rPr lang="en-US">
                <a:solidFill>
                  <a:srgbClr val="FFFFFF">
                    <a:alpha val="60000"/>
                  </a:srgbClr>
                </a:solidFill>
                <a:latin typeface="Times New Roman"/>
                <a:cs typeface="Times New Roman"/>
              </a:rPr>
              <a:t>. </a:t>
            </a:r>
            <a:endParaRPr lang="en-US">
              <a:latin typeface="Times New Roman"/>
              <a:cs typeface="Times New Roman"/>
            </a:endParaRPr>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18</a:t>
            </a:fld>
            <a:endParaRPr lang="en-US" dirty="0"/>
          </a:p>
        </p:txBody>
      </p:sp>
      <p:sp>
        <p:nvSpPr>
          <p:cNvPr id="8" name="TextBox 7">
            <a:extLst>
              <a:ext uri="{FF2B5EF4-FFF2-40B4-BE49-F238E27FC236}">
                <a16:creationId xmlns:a16="http://schemas.microsoft.com/office/drawing/2014/main" id="{459A8504-CEB3-DE5B-9B4F-99AC39686300}"/>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9" name="Picture 10" descr="Table&#10;&#10;Description automatically generated">
            <a:extLst>
              <a:ext uri="{FF2B5EF4-FFF2-40B4-BE49-F238E27FC236}">
                <a16:creationId xmlns:a16="http://schemas.microsoft.com/office/drawing/2014/main" id="{D556BDE3-C303-A6E3-84E7-74C331517465}"/>
              </a:ext>
            </a:extLst>
          </p:cNvPr>
          <p:cNvPicPr>
            <a:picLocks noChangeAspect="1"/>
          </p:cNvPicPr>
          <p:nvPr/>
        </p:nvPicPr>
        <p:blipFill>
          <a:blip r:embed="rId2"/>
          <a:stretch>
            <a:fillRect/>
          </a:stretch>
        </p:blipFill>
        <p:spPr>
          <a:xfrm>
            <a:off x="682386" y="2354023"/>
            <a:ext cx="10611568" cy="3832104"/>
          </a:xfrm>
          <a:prstGeom prst="rect">
            <a:avLst/>
          </a:prstGeom>
        </p:spPr>
      </p:pic>
      <p:sp>
        <p:nvSpPr>
          <p:cNvPr id="11" name="TextBox 10">
            <a:extLst>
              <a:ext uri="{FF2B5EF4-FFF2-40B4-BE49-F238E27FC236}">
                <a16:creationId xmlns:a16="http://schemas.microsoft.com/office/drawing/2014/main" id="{0214C49C-0741-7721-F22C-9E30741BE8C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add text</a:t>
            </a:r>
          </a:p>
        </p:txBody>
      </p:sp>
      <p:sp>
        <p:nvSpPr>
          <p:cNvPr id="12" name="TextBox 11">
            <a:extLst>
              <a:ext uri="{FF2B5EF4-FFF2-40B4-BE49-F238E27FC236}">
                <a16:creationId xmlns:a16="http://schemas.microsoft.com/office/drawing/2014/main" id="{CC32772F-516B-8828-BD2F-89EA5EEC405B}"/>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add text</a:t>
            </a:r>
          </a:p>
        </p:txBody>
      </p:sp>
      <p:sp>
        <p:nvSpPr>
          <p:cNvPr id="13" name="TextBox 12">
            <a:extLst>
              <a:ext uri="{FF2B5EF4-FFF2-40B4-BE49-F238E27FC236}">
                <a16:creationId xmlns:a16="http://schemas.microsoft.com/office/drawing/2014/main" id="{300DF893-6CC4-A730-9D4A-FD185BC0BBD7}"/>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add text</a:t>
            </a:r>
          </a:p>
        </p:txBody>
      </p:sp>
      <p:sp>
        <p:nvSpPr>
          <p:cNvPr id="14" name="TextBox 13">
            <a:extLst>
              <a:ext uri="{FF2B5EF4-FFF2-40B4-BE49-F238E27FC236}">
                <a16:creationId xmlns:a16="http://schemas.microsoft.com/office/drawing/2014/main" id="{AA52127B-94F4-9F6F-DE38-47C2BA7E42C1}"/>
              </a:ext>
            </a:extLst>
          </p:cNvPr>
          <p:cNvSpPr txBox="1"/>
          <p:nvPr/>
        </p:nvSpPr>
        <p:spPr>
          <a:xfrm>
            <a:off x="5153025" y="36290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add text</a:t>
            </a:r>
          </a:p>
        </p:txBody>
      </p:sp>
      <p:sp>
        <p:nvSpPr>
          <p:cNvPr id="15" name="TextBox 14">
            <a:extLst>
              <a:ext uri="{FF2B5EF4-FFF2-40B4-BE49-F238E27FC236}">
                <a16:creationId xmlns:a16="http://schemas.microsoft.com/office/drawing/2014/main" id="{C76EE926-5D40-941D-7D85-0857F6180682}"/>
              </a:ext>
            </a:extLst>
          </p:cNvPr>
          <p:cNvSpPr txBox="1"/>
          <p:nvPr/>
        </p:nvSpPr>
        <p:spPr>
          <a:xfrm>
            <a:off x="5295900" y="3771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add text</a:t>
            </a:r>
          </a:p>
        </p:txBody>
      </p:sp>
      <p:sp>
        <p:nvSpPr>
          <p:cNvPr id="16" name="TextBox 15">
            <a:extLst>
              <a:ext uri="{FF2B5EF4-FFF2-40B4-BE49-F238E27FC236}">
                <a16:creationId xmlns:a16="http://schemas.microsoft.com/office/drawing/2014/main" id="{CAB181FF-4D28-933B-E0E2-4A1A453D5CA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add text</a:t>
            </a:r>
          </a:p>
        </p:txBody>
      </p:sp>
    </p:spTree>
    <p:extLst>
      <p:ext uri="{BB962C8B-B14F-4D97-AF65-F5344CB8AC3E}">
        <p14:creationId xmlns:p14="http://schemas.microsoft.com/office/powerpoint/2010/main" val="3265513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p:txBody>
          <a:bodyPr/>
          <a:lstStyle/>
          <a:p>
            <a:r>
              <a:rPr lang="en-US" sz="4000">
                <a:latin typeface="Calibri"/>
                <a:cs typeface="Calibri"/>
              </a:rPr>
              <a:t>Machine Learning Models Applied to Question 2 </a:t>
            </a:r>
            <a:br>
              <a:rPr lang="en-US" sz="4000">
                <a:latin typeface="Calibri"/>
                <a:ea typeface="+mj-lt"/>
                <a:cs typeface="+mj-lt"/>
              </a:rPr>
            </a:br>
            <a:r>
              <a:rPr lang="en-US" sz="2000">
                <a:latin typeface="Calibri"/>
                <a:ea typeface="+mj-lt"/>
                <a:cs typeface="+mj-lt"/>
              </a:rPr>
              <a:t>(Which of the investigated factors, exhibit the greatest influence on longevity, on a county basis?) </a:t>
            </a:r>
            <a:r>
              <a:rPr lang="en-US" sz="2000">
                <a:latin typeface="Gill Sans MT"/>
              </a:rPr>
              <a:t> </a:t>
            </a:r>
            <a:br>
              <a:rPr lang="en-US" sz="2000">
                <a:latin typeface="Gill Sans MT"/>
              </a:rPr>
            </a:br>
            <a:endParaRPr lang="en-US" sz="4000" dirty="0">
              <a:latin typeface="Gill Sans MT"/>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721823" y="1730531"/>
            <a:ext cx="10615821" cy="4987314"/>
          </a:xfrm>
          <a:ln>
            <a:solidFill>
              <a:schemeClr val="tx1"/>
            </a:solidFill>
          </a:ln>
        </p:spPr>
        <p:txBody>
          <a:bodyPr vert="horz" wrap="square" lIns="0" tIns="0" rIns="0" bIns="0" rtlCol="0" anchor="t">
            <a:noAutofit/>
          </a:bodyPr>
          <a:lstStyle/>
          <a:p>
            <a:pPr marL="0" indent="0">
              <a:lnSpc>
                <a:spcPct val="100000"/>
              </a:lnSpc>
              <a:spcBef>
                <a:spcPts val="0"/>
              </a:spcBef>
              <a:spcAft>
                <a:spcPts val="0"/>
              </a:spcAft>
              <a:buNone/>
            </a:pPr>
            <a:endParaRPr lang="en-US" dirty="0">
              <a:solidFill>
                <a:srgbClr val="FFFFFF">
                  <a:alpha val="60000"/>
                </a:srgbClr>
              </a:solidFill>
            </a:endParaRPr>
          </a:p>
          <a:p>
            <a:pPr marL="0" indent="0">
              <a:lnSpc>
                <a:spcPct val="100000"/>
              </a:lnSpc>
              <a:spcBef>
                <a:spcPts val="0"/>
              </a:spcBef>
              <a:spcAft>
                <a:spcPts val="0"/>
              </a:spcAft>
              <a:buNone/>
            </a:pPr>
            <a:endParaRPr lang="en-US" dirty="0"/>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19</a:t>
            </a:fld>
            <a:endParaRPr lang="en-US" dirty="0"/>
          </a:p>
        </p:txBody>
      </p:sp>
      <p:sp>
        <p:nvSpPr>
          <p:cNvPr id="8" name="TextBox 7">
            <a:extLst>
              <a:ext uri="{FF2B5EF4-FFF2-40B4-BE49-F238E27FC236}">
                <a16:creationId xmlns:a16="http://schemas.microsoft.com/office/drawing/2014/main" id="{459A8504-CEB3-DE5B-9B4F-99AC39686300}"/>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7" name="TextBox 6">
            <a:extLst>
              <a:ext uri="{FF2B5EF4-FFF2-40B4-BE49-F238E27FC236}">
                <a16:creationId xmlns:a16="http://schemas.microsoft.com/office/drawing/2014/main" id="{097F845B-F8BA-B4E1-6F0E-EE1E73B05E1B}"/>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0A6AD62B-182C-359A-2FA4-DDA5530C7475}"/>
              </a:ext>
            </a:extLst>
          </p:cNvPr>
          <p:cNvSpPr txBox="1"/>
          <p:nvPr/>
        </p:nvSpPr>
        <p:spPr>
          <a:xfrm>
            <a:off x="4867275" y="334327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981B3727-0189-7ADB-5004-93719CE00BEA}"/>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15" name="TextBox 9">
            <a:extLst>
              <a:ext uri="{FF2B5EF4-FFF2-40B4-BE49-F238E27FC236}">
                <a16:creationId xmlns:a16="http://schemas.microsoft.com/office/drawing/2014/main" id="{28ADC238-A45A-E36A-2E21-1A6E7F77DE43}"/>
              </a:ext>
            </a:extLst>
          </p:cNvPr>
          <p:cNvGraphicFramePr/>
          <p:nvPr>
            <p:extLst>
              <p:ext uri="{D42A27DB-BD31-4B8C-83A1-F6EECF244321}">
                <p14:modId xmlns:p14="http://schemas.microsoft.com/office/powerpoint/2010/main" val="2108118271"/>
              </p:ext>
            </p:extLst>
          </p:nvPr>
        </p:nvGraphicFramePr>
        <p:xfrm>
          <a:off x="1265498" y="1516588"/>
          <a:ext cx="9946751" cy="5355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845576"/>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800427"/>
          </a:xfrm>
        </p:spPr>
        <p:txBody>
          <a:bodyPr/>
          <a:lstStyle/>
          <a:p>
            <a:pPr algn="ctr"/>
            <a:r>
              <a:rPr lang="en-US" sz="4000">
                <a:latin typeface="Calibri"/>
                <a:cs typeface="Calibri"/>
              </a:rPr>
              <a:t>Agenda</a:t>
            </a: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479877"/>
            <a:ext cx="3565525" cy="4778735"/>
          </a:xfrm>
        </p:spPr>
        <p:txBody>
          <a:bodyPr/>
          <a:lstStyle/>
          <a:p>
            <a:pPr algn="ctr"/>
            <a:r>
              <a:rPr lang="en-US" dirty="0">
                <a:latin typeface="Times New Roman"/>
                <a:cs typeface="Times New Roman"/>
              </a:rPr>
              <a:t>Phillip Introduction</a:t>
            </a:r>
            <a:endParaRPr lang="en-US" dirty="0">
              <a:solidFill>
                <a:srgbClr val="FFFFFF">
                  <a:alpha val="60000"/>
                </a:srgbClr>
              </a:solidFill>
            </a:endParaRPr>
          </a:p>
          <a:p>
            <a:pPr algn="ctr"/>
            <a:r>
              <a:rPr lang="en-US" dirty="0">
                <a:latin typeface="Times New Roman"/>
                <a:cs typeface="Times New Roman"/>
              </a:rPr>
              <a:t>Edith Introduction</a:t>
            </a:r>
            <a:endParaRPr lang="en-US" dirty="0">
              <a:solidFill>
                <a:srgbClr val="FFFFFF">
                  <a:alpha val="60000"/>
                </a:srgbClr>
              </a:solidFill>
            </a:endParaRPr>
          </a:p>
          <a:p>
            <a:pPr algn="ctr"/>
            <a:r>
              <a:rPr lang="en-US" dirty="0">
                <a:latin typeface="Times New Roman"/>
                <a:cs typeface="Times New Roman"/>
              </a:rPr>
              <a:t>Charissa introduction</a:t>
            </a:r>
            <a:endParaRPr lang="en-US" dirty="0">
              <a:solidFill>
                <a:srgbClr val="FFFFFF">
                  <a:alpha val="60000"/>
                </a:srgbClr>
              </a:solidFill>
              <a:latin typeface="Times New Roman"/>
              <a:cs typeface="Times New Roman"/>
            </a:endParaRPr>
          </a:p>
          <a:p>
            <a:pPr algn="ctr"/>
            <a:r>
              <a:rPr lang="en-US" dirty="0">
                <a:solidFill>
                  <a:srgbClr val="FFFFFF">
                    <a:alpha val="60000"/>
                  </a:srgbClr>
                </a:solidFill>
                <a:latin typeface="Times New Roman"/>
                <a:cs typeface="Times New Roman"/>
              </a:rPr>
              <a:t>Stateside Data Searchers </a:t>
            </a:r>
          </a:p>
          <a:p>
            <a:pPr algn="ctr"/>
            <a:r>
              <a:rPr lang="en-US" dirty="0">
                <a:solidFill>
                  <a:srgbClr val="FFFFFF">
                    <a:alpha val="60000"/>
                  </a:srgbClr>
                </a:solidFill>
                <a:latin typeface="Times New Roman"/>
                <a:cs typeface="Times New Roman"/>
              </a:rPr>
              <a:t>Project Background</a:t>
            </a:r>
          </a:p>
          <a:p>
            <a:pPr algn="ctr"/>
            <a:r>
              <a:rPr lang="en-US" dirty="0">
                <a:solidFill>
                  <a:srgbClr val="FFFFFF">
                    <a:alpha val="60000"/>
                  </a:srgbClr>
                </a:solidFill>
                <a:latin typeface="Times New Roman"/>
                <a:cs typeface="Times New Roman"/>
              </a:rPr>
              <a:t>Hypothesis</a:t>
            </a:r>
          </a:p>
          <a:p>
            <a:pPr algn="ctr"/>
            <a:r>
              <a:rPr lang="en-US" dirty="0">
                <a:solidFill>
                  <a:srgbClr val="FFFFFF">
                    <a:alpha val="60000"/>
                  </a:srgbClr>
                </a:solidFill>
                <a:latin typeface="Times New Roman"/>
                <a:cs typeface="Times New Roman"/>
              </a:rPr>
              <a:t>Datasets </a:t>
            </a:r>
          </a:p>
          <a:p>
            <a:pPr algn="ctr"/>
            <a:r>
              <a:rPr lang="en-US" dirty="0">
                <a:latin typeface="Times New Roman"/>
                <a:cs typeface="Times New Roman"/>
              </a:rPr>
              <a:t>Data Findings </a:t>
            </a:r>
            <a:endParaRPr lang="en-US" dirty="0">
              <a:solidFill>
                <a:srgbClr val="FFFFFF">
                  <a:alpha val="60000"/>
                </a:srgbClr>
              </a:solidFill>
              <a:latin typeface="Times New Roman"/>
              <a:cs typeface="Times New Roman"/>
            </a:endParaRPr>
          </a:p>
          <a:p>
            <a:pPr algn="ctr"/>
            <a:r>
              <a:rPr lang="en-US" dirty="0">
                <a:latin typeface="Times New Roman" panose="02020603050405020304" pitchFamily="18" charset="0"/>
                <a:cs typeface="Times New Roman" panose="02020603050405020304" pitchFamily="18" charset="0"/>
              </a:rPr>
              <a:t>Answering Hypothesis Questions</a:t>
            </a:r>
            <a:endParaRPr lang="en-US" dirty="0">
              <a:solidFill>
                <a:srgbClr val="FFFFFF">
                  <a:alpha val="60000"/>
                </a:srgbClr>
              </a:solidFill>
              <a:latin typeface="Times New Roman" panose="02020603050405020304" pitchFamily="18" charset="0"/>
              <a:cs typeface="Times New Roman" panose="02020603050405020304" pitchFamily="18" charset="0"/>
            </a:endParaRPr>
          </a:p>
          <a:p>
            <a:endParaRPr lang="en-US" dirty="0">
              <a:solidFill>
                <a:srgbClr val="FFFFFF">
                  <a:alpha val="60000"/>
                </a:srgbClr>
              </a:solidFill>
              <a:latin typeface="Gill Sans MT"/>
              <a:cs typeface="Times New Roman" panose="02020603050405020304" pitchFamily="18" charset="0"/>
            </a:endParaRP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5" name="Slide Number Placeholder 4">
            <a:extLst>
              <a:ext uri="{FF2B5EF4-FFF2-40B4-BE49-F238E27FC236}">
                <a16:creationId xmlns:a16="http://schemas.microsoft.com/office/drawing/2014/main" id="{3CA5FE98-F2E5-4692-A39B-9E6798C3516F}"/>
              </a:ext>
            </a:extLst>
          </p:cNvPr>
          <p:cNvSpPr>
            <a:spLocks noGrp="1"/>
          </p:cNvSpPr>
          <p:nvPr>
            <p:ph type="sldNum" sz="quarter" idx="12"/>
          </p:nvPr>
        </p:nvSpPr>
        <p:spPr/>
        <p:txBody>
          <a:bodyPr/>
          <a:lstStyle/>
          <a:p>
            <a:fld id="{DBA1B0FB-D917-4C8C-928F-313BD683BF39}" type="slidenum">
              <a:rPr lang="en-US" smtClean="0"/>
              <a:t>2</a:t>
            </a:fld>
            <a:endParaRPr lang="en-US" dirty="0"/>
          </a:p>
        </p:txBody>
      </p:sp>
    </p:spTree>
    <p:extLst>
      <p:ext uri="{BB962C8B-B14F-4D97-AF65-F5344CB8AC3E}">
        <p14:creationId xmlns:p14="http://schemas.microsoft.com/office/powerpoint/2010/main" val="2313234867"/>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p:txBody>
          <a:bodyPr/>
          <a:lstStyle/>
          <a:p>
            <a:r>
              <a:rPr lang="en-US" sz="4000">
                <a:latin typeface="Calibri"/>
                <a:ea typeface="+mj-lt"/>
                <a:cs typeface="+mj-lt"/>
              </a:rPr>
              <a:t> Results </a:t>
            </a:r>
            <a:br>
              <a:rPr lang="en-US" sz="4000">
                <a:latin typeface="Gill Sans MT"/>
                <a:ea typeface="+mj-lt"/>
                <a:cs typeface="+mj-lt"/>
              </a:rPr>
            </a:br>
            <a:endParaRPr lang="en-US" sz="4000">
              <a:latin typeface="Gill Sans MT"/>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50863" y="1477772"/>
            <a:ext cx="11089740" cy="2416639"/>
          </a:xfrm>
          <a:ln>
            <a:solidFill>
              <a:schemeClr val="tx1"/>
            </a:solidFill>
          </a:ln>
        </p:spPr>
        <p:txBody>
          <a:bodyPr vert="horz" wrap="square" lIns="0" tIns="0" rIns="0" bIns="0" rtlCol="0" anchor="t">
            <a:noAutofit/>
          </a:bodyPr>
          <a:lstStyle/>
          <a:p>
            <a:pPr marL="0" indent="0">
              <a:buNone/>
            </a:pPr>
            <a:r>
              <a:rPr lang="en-US">
                <a:latin typeface="Times New Roman"/>
                <a:ea typeface="+mn-lt"/>
                <a:cs typeface="+mn-lt"/>
              </a:rPr>
              <a:t>Initial visualization of classes was completed in excel:</a:t>
            </a:r>
            <a:endParaRPr lang="en-US">
              <a:solidFill>
                <a:srgbClr val="FFFFFF">
                  <a:alpha val="60000"/>
                </a:srgbClr>
              </a:solidFill>
              <a:latin typeface="Times New Roman"/>
              <a:cs typeface="Times New Roman"/>
            </a:endParaRPr>
          </a:p>
          <a:p>
            <a:pPr>
              <a:buFont typeface="Arial"/>
              <a:buChar char="•"/>
            </a:pPr>
            <a:r>
              <a:rPr lang="en-US">
                <a:latin typeface="Times New Roman"/>
                <a:ea typeface="+mn-lt"/>
                <a:cs typeface="+mn-lt"/>
              </a:rPr>
              <a:t>The parameters under investigation were divided into quartiles (Low, Below,  Average,  Above Average, High) and sorted by Death Ration. </a:t>
            </a:r>
            <a:endParaRPr lang="en-US">
              <a:solidFill>
                <a:srgbClr val="FFFFFF">
                  <a:alpha val="60000"/>
                </a:srgbClr>
              </a:solidFill>
              <a:latin typeface="Times New Roman"/>
              <a:ea typeface="+mn-lt"/>
              <a:cs typeface="+mn-lt"/>
            </a:endParaRPr>
          </a:p>
          <a:p>
            <a:pPr>
              <a:buFont typeface="Arial"/>
              <a:buChar char="•"/>
            </a:pPr>
            <a:r>
              <a:rPr lang="en-US">
                <a:latin typeface="Times New Roman"/>
                <a:ea typeface="+mn-lt"/>
                <a:cs typeface="+mn-lt"/>
              </a:rPr>
              <a:t>This provided a high level view of class commonalities. </a:t>
            </a:r>
            <a:endParaRPr lang="en-US">
              <a:solidFill>
                <a:srgbClr val="FFFFFF">
                  <a:alpha val="60000"/>
                </a:srgbClr>
              </a:solidFill>
              <a:latin typeface="Times New Roman"/>
              <a:ea typeface="+mn-lt"/>
              <a:cs typeface="+mn-lt"/>
            </a:endParaRPr>
          </a:p>
          <a:p>
            <a:pPr>
              <a:buFont typeface="Arial"/>
              <a:buChar char="•"/>
            </a:pPr>
            <a:r>
              <a:rPr lang="en-US">
                <a:latin typeface="Times New Roman"/>
                <a:ea typeface="+mn-lt"/>
                <a:cs typeface="+mn-lt"/>
              </a:rPr>
              <a:t>These groupings are shown on the following side. </a:t>
            </a:r>
            <a:endParaRPr lang="en-US">
              <a:solidFill>
                <a:srgbClr val="FFFFFF">
                  <a:alpha val="60000"/>
                </a:srgbClr>
              </a:solidFill>
              <a:latin typeface="Times New Roman"/>
              <a:cs typeface="Times New Roman"/>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20</a:t>
            </a:fld>
            <a:endParaRPr lang="en-US"/>
          </a:p>
        </p:txBody>
      </p:sp>
      <p:sp>
        <p:nvSpPr>
          <p:cNvPr id="8" name="TextBox 7">
            <a:extLst>
              <a:ext uri="{FF2B5EF4-FFF2-40B4-BE49-F238E27FC236}">
                <a16:creationId xmlns:a16="http://schemas.microsoft.com/office/drawing/2014/main" id="{459A8504-CEB3-DE5B-9B4F-99AC39686300}"/>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250329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a:xfrm>
            <a:off x="375314" y="313503"/>
            <a:ext cx="3127771" cy="6273275"/>
          </a:xfrm>
        </p:spPr>
        <p:txBody>
          <a:bodyPr/>
          <a:lstStyle/>
          <a:p>
            <a:r>
              <a:rPr lang="en-US" sz="4000">
                <a:latin typeface="Calibri"/>
                <a:ea typeface="+mj-lt"/>
                <a:cs typeface="+mj-lt"/>
              </a:rPr>
              <a:t>County </a:t>
            </a:r>
            <a:br>
              <a:rPr lang="en-US" sz="4000">
                <a:latin typeface="Calibri"/>
                <a:ea typeface="+mj-lt"/>
                <a:cs typeface="+mj-lt"/>
              </a:rPr>
            </a:br>
            <a:r>
              <a:rPr lang="en-US" sz="4000">
                <a:latin typeface="Calibri"/>
                <a:ea typeface="+mj-lt"/>
                <a:cs typeface="+mj-lt"/>
              </a:rPr>
              <a:t>Classifications:</a:t>
            </a:r>
            <a:br>
              <a:rPr lang="en-US" sz="4000">
                <a:latin typeface="Gill Sans MT"/>
                <a:ea typeface="+mj-lt"/>
                <a:cs typeface="+mj-lt"/>
              </a:rPr>
            </a:br>
            <a:r>
              <a:rPr lang="en-US" sz="2000" dirty="0">
                <a:latin typeface="Gill Sans MT"/>
                <a:ea typeface="+mj-lt"/>
                <a:cs typeface="+mj-lt"/>
              </a:rPr>
              <a:t> </a:t>
            </a:r>
            <a:br>
              <a:rPr lang="en-US" sz="2000" dirty="0">
                <a:latin typeface="Gill Sans MT"/>
                <a:ea typeface="+mj-lt"/>
                <a:cs typeface="+mj-lt"/>
              </a:rPr>
            </a:br>
            <a:r>
              <a:rPr lang="en-US" sz="1600">
                <a:latin typeface="Times New Roman"/>
                <a:ea typeface="+mj-lt"/>
                <a:cs typeface="+mj-lt"/>
              </a:rPr>
              <a:t>Classification created </a:t>
            </a:r>
            <a:br>
              <a:rPr lang="en-US" sz="1600">
                <a:latin typeface="Times New Roman"/>
                <a:ea typeface="+mj-lt"/>
                <a:cs typeface="+mj-lt"/>
              </a:rPr>
            </a:br>
            <a:r>
              <a:rPr lang="en-US" sz="1600">
                <a:latin typeface="Times New Roman"/>
                <a:ea typeface="+mj-lt"/>
                <a:cs typeface="+mj-lt"/>
              </a:rPr>
              <a:t>by the ML model accompany </a:t>
            </a:r>
            <a:br>
              <a:rPr lang="en-US" sz="1600">
                <a:latin typeface="Times New Roman"/>
                <a:ea typeface="+mj-lt"/>
                <a:cs typeface="+mj-lt"/>
              </a:rPr>
            </a:br>
            <a:r>
              <a:rPr lang="en-US" sz="1600">
                <a:latin typeface="Times New Roman"/>
                <a:ea typeface="+mj-lt"/>
                <a:cs typeface="+mj-lt"/>
              </a:rPr>
              <a:t>by summary statistics.</a:t>
            </a:r>
            <a:br>
              <a:rPr lang="en-US" sz="1600">
                <a:latin typeface="Times New Roman"/>
                <a:ea typeface="+mj-lt"/>
                <a:cs typeface="+mj-lt"/>
              </a:rPr>
            </a:br>
            <a:br>
              <a:rPr lang="en-US" sz="1600">
                <a:latin typeface="Times New Roman"/>
                <a:ea typeface="+mj-lt"/>
                <a:cs typeface="+mj-lt"/>
              </a:rPr>
            </a:br>
            <a:r>
              <a:rPr lang="en-US" sz="1600">
                <a:latin typeface="Times New Roman"/>
                <a:ea typeface="+mj-lt"/>
                <a:cs typeface="+mj-lt"/>
              </a:rPr>
              <a:t>The parameters under investigation were divided into quartiles (Low, Below Average, Above Average, High), and sorted by Death </a:t>
            </a:r>
            <a:r>
              <a:rPr lang="en-US" sz="1600" err="1">
                <a:latin typeface="Times New Roman"/>
                <a:ea typeface="+mj-lt"/>
                <a:cs typeface="+mj-lt"/>
              </a:rPr>
              <a:t>Ratio.This</a:t>
            </a:r>
            <a:r>
              <a:rPr lang="en-US" sz="1600">
                <a:latin typeface="Times New Roman"/>
                <a:ea typeface="+mj-lt"/>
                <a:cs typeface="+mj-lt"/>
              </a:rPr>
              <a:t> provided a high level view of class commonalities.</a:t>
            </a:r>
            <a:br>
              <a:rPr lang="en-US" sz="1600">
                <a:latin typeface="Times New Roman"/>
                <a:ea typeface="+mj-lt"/>
                <a:cs typeface="+mj-lt"/>
              </a:rPr>
            </a:br>
            <a:br>
              <a:rPr lang="en-US" sz="1600">
                <a:latin typeface="Times New Roman"/>
                <a:ea typeface="+mj-lt"/>
                <a:cs typeface="+mj-lt"/>
              </a:rPr>
            </a:br>
            <a:r>
              <a:rPr lang="en-US" sz="1600">
                <a:latin typeface="Times New Roman"/>
                <a:ea typeface="+mj-lt"/>
                <a:cs typeface="+mj-lt"/>
              </a:rPr>
              <a:t>The FIPS code for each country was used to visualize the statistics for each location.  A FIPS code is similar to a Zip Code at a county level (e.g. Queens, NY has a single FIPS code).</a:t>
            </a:r>
            <a:br>
              <a:rPr lang="en-US" sz="2000">
                <a:latin typeface="Gill Sans MT"/>
                <a:ea typeface="+mj-lt"/>
                <a:cs typeface="+mj-lt"/>
              </a:rPr>
            </a:br>
            <a:endParaRPr lang="en-US">
              <a:latin typeface="Gill Sans MT"/>
            </a:endParaRPr>
          </a:p>
          <a:p>
            <a:br>
              <a:rPr lang="en-US" sz="2000">
                <a:latin typeface="Gill Sans MT"/>
                <a:ea typeface="+mj-lt"/>
                <a:cs typeface="+mj-lt"/>
              </a:rPr>
            </a:br>
            <a:br>
              <a:rPr lang="en-US" sz="4000">
                <a:latin typeface="Gill Sans MT"/>
                <a:ea typeface="+mj-lt"/>
                <a:cs typeface="+mj-lt"/>
              </a:rPr>
            </a:br>
            <a:endParaRPr lang="en-US" sz="4000" dirty="0">
              <a:latin typeface="Gill Sans MT"/>
            </a:endParaRPr>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21</a:t>
            </a:fld>
            <a:endParaRPr lang="en-US"/>
          </a:p>
        </p:txBody>
      </p:sp>
      <p:sp>
        <p:nvSpPr>
          <p:cNvPr id="8" name="TextBox 7">
            <a:extLst>
              <a:ext uri="{FF2B5EF4-FFF2-40B4-BE49-F238E27FC236}">
                <a16:creationId xmlns:a16="http://schemas.microsoft.com/office/drawing/2014/main" id="{459A8504-CEB3-DE5B-9B4F-99AC39686300}"/>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ED17A6CE-40EF-2FDC-2AD1-D8CE06BF610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Picture 4" descr="Chart, treemap chart&#10;&#10;Description automatically generated">
            <a:extLst>
              <a:ext uri="{FF2B5EF4-FFF2-40B4-BE49-F238E27FC236}">
                <a16:creationId xmlns:a16="http://schemas.microsoft.com/office/drawing/2014/main" id="{D339D3DB-86C5-1C66-29CF-C6F828903C7F}"/>
              </a:ext>
            </a:extLst>
          </p:cNvPr>
          <p:cNvPicPr>
            <a:picLocks noChangeAspect="1"/>
          </p:cNvPicPr>
          <p:nvPr/>
        </p:nvPicPr>
        <p:blipFill>
          <a:blip r:embed="rId2"/>
          <a:stretch>
            <a:fillRect/>
          </a:stretch>
        </p:blipFill>
        <p:spPr>
          <a:xfrm>
            <a:off x="3980753" y="690019"/>
            <a:ext cx="7259443" cy="5759426"/>
          </a:xfrm>
          <a:prstGeom prst="rect">
            <a:avLst/>
          </a:prstGeom>
        </p:spPr>
      </p:pic>
    </p:spTree>
    <p:extLst>
      <p:ext uri="{BB962C8B-B14F-4D97-AF65-F5344CB8AC3E}">
        <p14:creationId xmlns:p14="http://schemas.microsoft.com/office/powerpoint/2010/main" val="195454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a:xfrm>
            <a:off x="507932" y="336231"/>
            <a:ext cx="10487256" cy="496230"/>
          </a:xfrm>
        </p:spPr>
        <p:txBody>
          <a:bodyPr/>
          <a:lstStyle/>
          <a:p>
            <a:r>
              <a:rPr lang="en-US" sz="4000" dirty="0">
                <a:latin typeface="Calibri" panose="020F0502020204030204" pitchFamily="34" charset="0"/>
                <a:ea typeface="+mj-lt"/>
                <a:cs typeface="Calibri" panose="020F0502020204030204" pitchFamily="34" charset="0"/>
              </a:rPr>
              <a:t>Findings:</a:t>
            </a:r>
            <a:r>
              <a:rPr lang="en-US" sz="2000" dirty="0">
                <a:latin typeface="Calibri" panose="020F0502020204030204" pitchFamily="34" charset="0"/>
                <a:ea typeface="+mj-lt"/>
                <a:cs typeface="Calibri" panose="020F0502020204030204" pitchFamily="34" charset="0"/>
              </a:rPr>
              <a:t> </a:t>
            </a:r>
            <a:br>
              <a:rPr lang="en-US" sz="2000" dirty="0">
                <a:latin typeface="Gill Sans MT"/>
                <a:ea typeface="+mj-lt"/>
                <a:cs typeface="+mj-lt"/>
              </a:rPr>
            </a:br>
            <a:br>
              <a:rPr lang="en-US" sz="4000" dirty="0">
                <a:latin typeface="Gill Sans MT"/>
                <a:ea typeface="+mj-lt"/>
                <a:cs typeface="+mj-lt"/>
              </a:rPr>
            </a:br>
            <a:endParaRPr lang="en-US" sz="4000" dirty="0">
              <a:latin typeface="Gill Sans MT"/>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07070" y="972792"/>
            <a:ext cx="11134068" cy="2962451"/>
          </a:xfrm>
          <a:ln>
            <a:solidFill>
              <a:schemeClr val="tx1"/>
            </a:solidFill>
          </a:ln>
        </p:spPr>
        <p:txBody>
          <a:bodyPr vert="horz" wrap="square" lIns="0" tIns="0" rIns="0" bIns="0" rtlCol="0" anchor="t">
            <a:noAutofit/>
          </a:bodyPr>
          <a:lstStyle/>
          <a:p>
            <a:pPr marL="0" indent="0">
              <a:buNone/>
            </a:pPr>
            <a:endParaRPr lang="en-US">
              <a:solidFill>
                <a:srgbClr val="FFFFFF">
                  <a:alpha val="60000"/>
                </a:srgbClr>
              </a:solidFill>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22</a:t>
            </a:fld>
            <a:endParaRPr lang="en-US"/>
          </a:p>
        </p:txBody>
      </p:sp>
      <p:sp>
        <p:nvSpPr>
          <p:cNvPr id="8" name="TextBox 7">
            <a:extLst>
              <a:ext uri="{FF2B5EF4-FFF2-40B4-BE49-F238E27FC236}">
                <a16:creationId xmlns:a16="http://schemas.microsoft.com/office/drawing/2014/main" id="{459A8504-CEB3-DE5B-9B4F-99AC39686300}"/>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ED17A6CE-40EF-2FDC-2AD1-D8CE06BF610C}"/>
              </a:ext>
            </a:extLst>
          </p:cNvPr>
          <p:cNvSpPr txBox="1"/>
          <p:nvPr/>
        </p:nvSpPr>
        <p:spPr>
          <a:xfrm>
            <a:off x="635359" y="1057747"/>
            <a:ext cx="1087502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1- Death Ratio and Driving Deaths Show correlation (Class 2, 3).</a:t>
            </a:r>
          </a:p>
          <a:p>
            <a:r>
              <a:rPr lang="en-US" sz="2000">
                <a:latin typeface="Times New Roman"/>
                <a:cs typeface="Times New Roman"/>
              </a:rPr>
              <a:t>2- Death Ratio and Mental Health Provider Ratio show correlation (Class 1, 2, 4)</a:t>
            </a:r>
          </a:p>
          <a:p>
            <a:r>
              <a:rPr lang="en-US" sz="2000">
                <a:latin typeface="Times New Roman"/>
                <a:cs typeface="Times New Roman"/>
              </a:rPr>
              <a:t>3- Death Ratio and Uninsured Ratio show correlation (Class 1, 2, 4)</a:t>
            </a:r>
          </a:p>
          <a:p>
            <a:r>
              <a:rPr lang="en-US" sz="2000">
                <a:latin typeface="Times New Roman"/>
                <a:cs typeface="Times New Roman"/>
              </a:rPr>
              <a:t>4- Class 3 consist of 3 NYC Boroughs (Brooklyn, Queens, Bronx) and it a  potential outlier: </a:t>
            </a:r>
          </a:p>
          <a:p>
            <a:pPr marL="285750" indent="-285750">
              <a:buFont typeface="Arial"/>
              <a:buChar char="•"/>
            </a:pPr>
            <a:r>
              <a:rPr lang="en-US" sz="2000">
                <a:latin typeface="Times New Roman"/>
                <a:cs typeface="Times New Roman"/>
              </a:rPr>
              <a:t>Ratios were normalized against county population. Class 3 accounts for 32.17% of NY State's population.</a:t>
            </a:r>
          </a:p>
          <a:p>
            <a:pPr marL="285750" indent="-285750">
              <a:buFont typeface="Arial"/>
              <a:buChar char="•"/>
            </a:pPr>
            <a:r>
              <a:rPr lang="en-US" sz="2000">
                <a:latin typeface="Times New Roman"/>
                <a:cs typeface="Times New Roman"/>
              </a:rPr>
              <a:t>Higher population density and idiosyncrasies of the environment may affect certain ratios (e.g. lower driving death ratio due to lower car ownership rates).</a:t>
            </a:r>
          </a:p>
          <a:p>
            <a:pPr marL="285750" indent="-285750">
              <a:buFont typeface="Arial"/>
              <a:buChar char="•"/>
            </a:pPr>
            <a:endParaRPr lang="en-US" sz="2000">
              <a:latin typeface="Times New Roman"/>
              <a:cs typeface="Times New Roman"/>
            </a:endParaRPr>
          </a:p>
          <a:p>
            <a:endParaRPr lang="en-US" dirty="0"/>
          </a:p>
        </p:txBody>
      </p:sp>
      <p:pic>
        <p:nvPicPr>
          <p:cNvPr id="9" name="Picture 9" descr="Table, Excel&#10;&#10;Description automatically generated">
            <a:extLst>
              <a:ext uri="{FF2B5EF4-FFF2-40B4-BE49-F238E27FC236}">
                <a16:creationId xmlns:a16="http://schemas.microsoft.com/office/drawing/2014/main" id="{1155E153-EC6E-F221-8805-24FD1A4E5004}"/>
              </a:ext>
            </a:extLst>
          </p:cNvPr>
          <p:cNvPicPr>
            <a:picLocks noChangeAspect="1"/>
          </p:cNvPicPr>
          <p:nvPr/>
        </p:nvPicPr>
        <p:blipFill>
          <a:blip r:embed="rId2"/>
          <a:stretch>
            <a:fillRect/>
          </a:stretch>
        </p:blipFill>
        <p:spPr>
          <a:xfrm>
            <a:off x="1869089" y="4031406"/>
            <a:ext cx="8234856" cy="2386222"/>
          </a:xfrm>
          <a:prstGeom prst="rect">
            <a:avLst/>
          </a:prstGeom>
        </p:spPr>
      </p:pic>
    </p:spTree>
    <p:extLst>
      <p:ext uri="{BB962C8B-B14F-4D97-AF65-F5344CB8AC3E}">
        <p14:creationId xmlns:p14="http://schemas.microsoft.com/office/powerpoint/2010/main" val="2331096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a:xfrm>
            <a:off x="507932" y="336231"/>
            <a:ext cx="10487256" cy="496230"/>
          </a:xfrm>
        </p:spPr>
        <p:txBody>
          <a:bodyPr/>
          <a:lstStyle/>
          <a:p>
            <a:r>
              <a:rPr lang="en-US" sz="4000">
                <a:latin typeface="Calibri"/>
                <a:ea typeface="+mj-lt"/>
                <a:cs typeface="+mj-lt"/>
              </a:rPr>
              <a:t>Results : </a:t>
            </a:r>
            <a:br>
              <a:rPr lang="en-US" sz="2000">
                <a:latin typeface="Gill Sans MT"/>
                <a:ea typeface="+mj-lt"/>
                <a:cs typeface="+mj-lt"/>
              </a:rPr>
            </a:br>
            <a:br>
              <a:rPr lang="en-US" sz="4000">
                <a:latin typeface="Gill Sans MT"/>
                <a:ea typeface="+mj-lt"/>
                <a:cs typeface="+mj-lt"/>
              </a:rPr>
            </a:br>
            <a:endParaRPr lang="en-US" sz="4000">
              <a:latin typeface="Gill Sans MT"/>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07070" y="972792"/>
            <a:ext cx="3382689" cy="545073"/>
          </a:xfrm>
          <a:ln>
            <a:solidFill>
              <a:schemeClr val="tx1"/>
            </a:solidFill>
          </a:ln>
        </p:spPr>
        <p:txBody>
          <a:bodyPr vert="horz" wrap="square" lIns="0" tIns="0" rIns="0" bIns="0" rtlCol="0" anchor="t">
            <a:noAutofit/>
          </a:bodyPr>
          <a:lstStyle/>
          <a:p>
            <a:pPr marL="0" indent="0">
              <a:buNone/>
            </a:pPr>
            <a:endParaRPr lang="en-US">
              <a:solidFill>
                <a:srgbClr val="FFFFFF">
                  <a:alpha val="60000"/>
                </a:srgbClr>
              </a:solidFill>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7" name="TextBox 6">
            <a:extLst>
              <a:ext uri="{FF2B5EF4-FFF2-40B4-BE49-F238E27FC236}">
                <a16:creationId xmlns:a16="http://schemas.microsoft.com/office/drawing/2014/main" id="{ED17A6CE-40EF-2FDC-2AD1-D8CE06BF610C}"/>
              </a:ext>
            </a:extLst>
          </p:cNvPr>
          <p:cNvSpPr txBox="1"/>
          <p:nvPr/>
        </p:nvSpPr>
        <p:spPr>
          <a:xfrm>
            <a:off x="635359" y="1057747"/>
            <a:ext cx="314992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Machine Learning Clusters.</a:t>
            </a:r>
            <a:endParaRPr lang="en-US">
              <a:latin typeface="Times New Roman"/>
              <a:cs typeface="Times New Roman"/>
            </a:endParaRPr>
          </a:p>
          <a:p>
            <a:endParaRPr lang="en-US"/>
          </a:p>
          <a:p>
            <a:endParaRPr lang="en-US" sz="1200"/>
          </a:p>
          <a:p>
            <a:endParaRPr lang="en-US" sz="2000"/>
          </a:p>
          <a:p>
            <a:endParaRPr lang="en-US"/>
          </a:p>
        </p:txBody>
      </p:sp>
      <p:pic>
        <p:nvPicPr>
          <p:cNvPr id="4" name="Picture 4" descr="Chart, scatter chart&#10;&#10;Description automatically generated">
            <a:extLst>
              <a:ext uri="{FF2B5EF4-FFF2-40B4-BE49-F238E27FC236}">
                <a16:creationId xmlns:a16="http://schemas.microsoft.com/office/drawing/2014/main" id="{BE959644-0E8B-7CAF-2A90-8CC0C9830D94}"/>
              </a:ext>
            </a:extLst>
          </p:cNvPr>
          <p:cNvPicPr>
            <a:picLocks noChangeAspect="1"/>
          </p:cNvPicPr>
          <p:nvPr/>
        </p:nvPicPr>
        <p:blipFill>
          <a:blip r:embed="rId2"/>
          <a:stretch>
            <a:fillRect/>
          </a:stretch>
        </p:blipFill>
        <p:spPr>
          <a:xfrm>
            <a:off x="4190125" y="661149"/>
            <a:ext cx="7122509" cy="5570737"/>
          </a:xfrm>
          <a:prstGeom prst="rect">
            <a:avLst/>
          </a:prstGeom>
        </p:spPr>
      </p:pic>
      <p:sp>
        <p:nvSpPr>
          <p:cNvPr id="5" name="TextBox 4">
            <a:extLst>
              <a:ext uri="{FF2B5EF4-FFF2-40B4-BE49-F238E27FC236}">
                <a16:creationId xmlns:a16="http://schemas.microsoft.com/office/drawing/2014/main" id="{89DE87F9-F200-98D8-BA28-84BB88E31D9F}"/>
              </a:ext>
            </a:extLst>
          </p:cNvPr>
          <p:cNvSpPr txBox="1"/>
          <p:nvPr/>
        </p:nvSpPr>
        <p:spPr>
          <a:xfrm>
            <a:off x="717758" y="271611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p>
        </p:txBody>
      </p:sp>
    </p:spTree>
    <p:extLst>
      <p:ext uri="{BB962C8B-B14F-4D97-AF65-F5344CB8AC3E}">
        <p14:creationId xmlns:p14="http://schemas.microsoft.com/office/powerpoint/2010/main" val="2521748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a:xfrm>
            <a:off x="507932" y="336231"/>
            <a:ext cx="10487256" cy="496230"/>
          </a:xfrm>
        </p:spPr>
        <p:txBody>
          <a:bodyPr/>
          <a:lstStyle/>
          <a:p>
            <a:r>
              <a:rPr lang="en-US" sz="4000">
                <a:latin typeface="Calibri"/>
                <a:ea typeface="+mj-lt"/>
                <a:cs typeface="+mj-lt"/>
              </a:rPr>
              <a:t>Results : </a:t>
            </a:r>
            <a:br>
              <a:rPr lang="en-US" sz="2000">
                <a:latin typeface="Gill Sans MT"/>
                <a:ea typeface="+mj-lt"/>
                <a:cs typeface="+mj-lt"/>
              </a:rPr>
            </a:br>
            <a:br>
              <a:rPr lang="en-US" sz="4000">
                <a:latin typeface="Gill Sans MT"/>
                <a:ea typeface="+mj-lt"/>
                <a:cs typeface="+mj-lt"/>
              </a:rPr>
            </a:br>
            <a:endParaRPr lang="en-US" sz="4000">
              <a:latin typeface="Gill Sans MT"/>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07070" y="972792"/>
            <a:ext cx="3382689" cy="501280"/>
          </a:xfrm>
          <a:ln>
            <a:solidFill>
              <a:schemeClr val="tx1"/>
            </a:solidFill>
          </a:ln>
        </p:spPr>
        <p:txBody>
          <a:bodyPr vert="horz" wrap="square" lIns="0" tIns="0" rIns="0" bIns="0" rtlCol="0" anchor="t">
            <a:noAutofit/>
          </a:bodyPr>
          <a:lstStyle/>
          <a:p>
            <a:pPr marL="0" indent="0">
              <a:buNone/>
            </a:pPr>
            <a:endParaRPr lang="en-US">
              <a:solidFill>
                <a:srgbClr val="FFFFFF">
                  <a:alpha val="60000"/>
                </a:srgbClr>
              </a:solidFill>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24</a:t>
            </a:fld>
            <a:endParaRPr lang="en-US"/>
          </a:p>
        </p:txBody>
      </p:sp>
      <p:sp>
        <p:nvSpPr>
          <p:cNvPr id="7" name="TextBox 6">
            <a:extLst>
              <a:ext uri="{FF2B5EF4-FFF2-40B4-BE49-F238E27FC236}">
                <a16:creationId xmlns:a16="http://schemas.microsoft.com/office/drawing/2014/main" id="{ED17A6CE-40EF-2FDC-2AD1-D8CE06BF610C}"/>
              </a:ext>
            </a:extLst>
          </p:cNvPr>
          <p:cNvSpPr txBox="1"/>
          <p:nvPr/>
        </p:nvSpPr>
        <p:spPr>
          <a:xfrm>
            <a:off x="556532" y="1057747"/>
            <a:ext cx="330757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Machine Learning Clusters 2.</a:t>
            </a:r>
          </a:p>
          <a:p>
            <a:endParaRPr lang="en-US" sz="2000"/>
          </a:p>
          <a:p>
            <a:endParaRPr lang="en-US"/>
          </a:p>
        </p:txBody>
      </p:sp>
      <p:pic>
        <p:nvPicPr>
          <p:cNvPr id="5" name="Picture 7" descr="Graphical user interface, chart, scatter chart&#10;&#10;Description automatically generated">
            <a:extLst>
              <a:ext uri="{FF2B5EF4-FFF2-40B4-BE49-F238E27FC236}">
                <a16:creationId xmlns:a16="http://schemas.microsoft.com/office/drawing/2014/main" id="{529026E1-10B4-9FDF-7AAE-82AADD08C47C}"/>
              </a:ext>
            </a:extLst>
          </p:cNvPr>
          <p:cNvPicPr>
            <a:picLocks noChangeAspect="1"/>
          </p:cNvPicPr>
          <p:nvPr/>
        </p:nvPicPr>
        <p:blipFill>
          <a:blip r:embed="rId2"/>
          <a:stretch>
            <a:fillRect/>
          </a:stretch>
        </p:blipFill>
        <p:spPr>
          <a:xfrm>
            <a:off x="4330262" y="780353"/>
            <a:ext cx="6947338" cy="5472467"/>
          </a:xfrm>
          <a:prstGeom prst="rect">
            <a:avLst/>
          </a:prstGeom>
        </p:spPr>
      </p:pic>
      <p:sp>
        <p:nvSpPr>
          <p:cNvPr id="8" name="TextBox 7">
            <a:extLst>
              <a:ext uri="{FF2B5EF4-FFF2-40B4-BE49-F238E27FC236}">
                <a16:creationId xmlns:a16="http://schemas.microsoft.com/office/drawing/2014/main" id="{A3B22168-3B01-876F-88BF-1025C1810146}"/>
              </a:ext>
            </a:extLst>
          </p:cNvPr>
          <p:cNvSpPr txBox="1"/>
          <p:nvPr/>
        </p:nvSpPr>
        <p:spPr>
          <a:xfrm>
            <a:off x="397641" y="3787228"/>
            <a:ext cx="27432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50"/>
          </a:p>
        </p:txBody>
      </p:sp>
    </p:spTree>
    <p:extLst>
      <p:ext uri="{BB962C8B-B14F-4D97-AF65-F5344CB8AC3E}">
        <p14:creationId xmlns:p14="http://schemas.microsoft.com/office/powerpoint/2010/main" val="1911240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a:xfrm>
            <a:off x="507932" y="336231"/>
            <a:ext cx="10487256" cy="496230"/>
          </a:xfrm>
        </p:spPr>
        <p:txBody>
          <a:bodyPr/>
          <a:lstStyle/>
          <a:p>
            <a:r>
              <a:rPr lang="en-US" sz="4000">
                <a:latin typeface="Calibri"/>
                <a:ea typeface="+mj-lt"/>
                <a:cs typeface="+mj-lt"/>
              </a:rPr>
              <a:t>Results : </a:t>
            </a:r>
            <a:br>
              <a:rPr lang="en-US" sz="2000">
                <a:latin typeface="Gill Sans MT"/>
                <a:ea typeface="+mj-lt"/>
                <a:cs typeface="+mj-lt"/>
              </a:rPr>
            </a:br>
            <a:br>
              <a:rPr lang="en-US" sz="4000">
                <a:latin typeface="Gill Sans MT"/>
                <a:ea typeface="+mj-lt"/>
                <a:cs typeface="+mj-lt"/>
              </a:rPr>
            </a:br>
            <a:endParaRPr lang="en-US" sz="4000">
              <a:latin typeface="Gill Sans MT"/>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07070" y="972792"/>
            <a:ext cx="3382689" cy="501280"/>
          </a:xfrm>
          <a:ln>
            <a:solidFill>
              <a:schemeClr val="tx1"/>
            </a:solidFill>
          </a:ln>
        </p:spPr>
        <p:txBody>
          <a:bodyPr vert="horz" wrap="square" lIns="0" tIns="0" rIns="0" bIns="0" rtlCol="0" anchor="t">
            <a:noAutofit/>
          </a:bodyPr>
          <a:lstStyle/>
          <a:p>
            <a:pPr marL="0" indent="0">
              <a:buNone/>
            </a:pPr>
            <a:endParaRPr lang="en-US">
              <a:solidFill>
                <a:srgbClr val="FFFFFF">
                  <a:alpha val="60000"/>
                </a:srgbClr>
              </a:solidFill>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25</a:t>
            </a:fld>
            <a:endParaRPr lang="en-US"/>
          </a:p>
        </p:txBody>
      </p:sp>
      <p:sp>
        <p:nvSpPr>
          <p:cNvPr id="7" name="TextBox 6">
            <a:extLst>
              <a:ext uri="{FF2B5EF4-FFF2-40B4-BE49-F238E27FC236}">
                <a16:creationId xmlns:a16="http://schemas.microsoft.com/office/drawing/2014/main" id="{ED17A6CE-40EF-2FDC-2AD1-D8CE06BF610C}"/>
              </a:ext>
            </a:extLst>
          </p:cNvPr>
          <p:cNvSpPr txBox="1"/>
          <p:nvPr/>
        </p:nvSpPr>
        <p:spPr>
          <a:xfrm>
            <a:off x="635359" y="1057747"/>
            <a:ext cx="3149921"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Class Output</a:t>
            </a:r>
          </a:p>
          <a:p>
            <a:endParaRPr lang="en-US" sz="2000"/>
          </a:p>
          <a:p>
            <a:endParaRPr lang="en-US"/>
          </a:p>
        </p:txBody>
      </p:sp>
      <p:pic>
        <p:nvPicPr>
          <p:cNvPr id="4" name="Picture 7" descr="Map&#10;&#10;Description automatically generated">
            <a:extLst>
              <a:ext uri="{FF2B5EF4-FFF2-40B4-BE49-F238E27FC236}">
                <a16:creationId xmlns:a16="http://schemas.microsoft.com/office/drawing/2014/main" id="{D11DB3EC-F8A4-0EE9-501A-2265B9333494}"/>
              </a:ext>
            </a:extLst>
          </p:cNvPr>
          <p:cNvPicPr>
            <a:picLocks noChangeAspect="1"/>
          </p:cNvPicPr>
          <p:nvPr/>
        </p:nvPicPr>
        <p:blipFill>
          <a:blip r:embed="rId2"/>
          <a:stretch>
            <a:fillRect/>
          </a:stretch>
        </p:blipFill>
        <p:spPr>
          <a:xfrm>
            <a:off x="4593021" y="834799"/>
            <a:ext cx="6596993" cy="5407368"/>
          </a:xfrm>
          <a:prstGeom prst="rect">
            <a:avLst/>
          </a:prstGeom>
        </p:spPr>
      </p:pic>
      <p:sp>
        <p:nvSpPr>
          <p:cNvPr id="8" name="TextBox 7">
            <a:extLst>
              <a:ext uri="{FF2B5EF4-FFF2-40B4-BE49-F238E27FC236}">
                <a16:creationId xmlns:a16="http://schemas.microsoft.com/office/drawing/2014/main" id="{17EC4575-B40B-5C99-9D94-C174B6B9D39A}"/>
              </a:ext>
            </a:extLst>
          </p:cNvPr>
          <p:cNvSpPr txBox="1"/>
          <p:nvPr/>
        </p:nvSpPr>
        <p:spPr>
          <a:xfrm>
            <a:off x="730469" y="3384331"/>
            <a:ext cx="27432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50"/>
          </a:p>
        </p:txBody>
      </p:sp>
    </p:spTree>
    <p:extLst>
      <p:ext uri="{BB962C8B-B14F-4D97-AF65-F5344CB8AC3E}">
        <p14:creationId xmlns:p14="http://schemas.microsoft.com/office/powerpoint/2010/main" val="2653008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a:xfrm>
            <a:off x="507932" y="336231"/>
            <a:ext cx="10487256" cy="496230"/>
          </a:xfrm>
        </p:spPr>
        <p:txBody>
          <a:bodyPr/>
          <a:lstStyle/>
          <a:p>
            <a:r>
              <a:rPr lang="en-US" sz="4000">
                <a:latin typeface="Calibri"/>
                <a:ea typeface="+mj-lt"/>
                <a:cs typeface="+mj-lt"/>
              </a:rPr>
              <a:t>Results : </a:t>
            </a:r>
            <a:br>
              <a:rPr lang="en-US" sz="2000">
                <a:latin typeface="Gill Sans MT"/>
                <a:ea typeface="+mj-lt"/>
                <a:cs typeface="+mj-lt"/>
              </a:rPr>
            </a:br>
            <a:br>
              <a:rPr lang="en-US" sz="4000">
                <a:latin typeface="Gill Sans MT"/>
                <a:ea typeface="+mj-lt"/>
                <a:cs typeface="+mj-lt"/>
              </a:rPr>
            </a:br>
            <a:endParaRPr lang="en-US" sz="4000">
              <a:latin typeface="Gill Sans MT"/>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07070" y="972792"/>
            <a:ext cx="3382689" cy="606383"/>
          </a:xfrm>
          <a:ln>
            <a:solidFill>
              <a:schemeClr val="tx1"/>
            </a:solidFill>
          </a:ln>
        </p:spPr>
        <p:txBody>
          <a:bodyPr vert="horz" wrap="square" lIns="0" tIns="0" rIns="0" bIns="0" rtlCol="0" anchor="t">
            <a:noAutofit/>
          </a:bodyPr>
          <a:lstStyle/>
          <a:p>
            <a:pPr marL="0" indent="0">
              <a:buNone/>
            </a:pPr>
            <a:endParaRPr lang="en-US">
              <a:solidFill>
                <a:srgbClr val="FFFFFF">
                  <a:alpha val="60000"/>
                </a:srgbClr>
              </a:solidFill>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26</a:t>
            </a:fld>
            <a:endParaRPr lang="en-US"/>
          </a:p>
        </p:txBody>
      </p:sp>
      <p:sp>
        <p:nvSpPr>
          <p:cNvPr id="7" name="TextBox 6">
            <a:extLst>
              <a:ext uri="{FF2B5EF4-FFF2-40B4-BE49-F238E27FC236}">
                <a16:creationId xmlns:a16="http://schemas.microsoft.com/office/drawing/2014/main" id="{ED17A6CE-40EF-2FDC-2AD1-D8CE06BF610C}"/>
              </a:ext>
            </a:extLst>
          </p:cNvPr>
          <p:cNvSpPr txBox="1"/>
          <p:nvPr/>
        </p:nvSpPr>
        <p:spPr>
          <a:xfrm>
            <a:off x="635359" y="1057747"/>
            <a:ext cx="3149921"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Mental Health and Driving</a:t>
            </a:r>
          </a:p>
          <a:p>
            <a:endParaRPr lang="en-US" sz="2000" dirty="0"/>
          </a:p>
          <a:p>
            <a:endParaRPr lang="en-US" sz="2000" dirty="0"/>
          </a:p>
          <a:p>
            <a:endParaRPr lang="en-US" dirty="0"/>
          </a:p>
        </p:txBody>
      </p:sp>
      <p:pic>
        <p:nvPicPr>
          <p:cNvPr id="5" name="Picture 7" descr="Map&#10;&#10;Description automatically generated">
            <a:extLst>
              <a:ext uri="{FF2B5EF4-FFF2-40B4-BE49-F238E27FC236}">
                <a16:creationId xmlns:a16="http://schemas.microsoft.com/office/drawing/2014/main" id="{F702E38A-761A-3587-8136-AEAE430CAD63}"/>
              </a:ext>
            </a:extLst>
          </p:cNvPr>
          <p:cNvPicPr>
            <a:picLocks noChangeAspect="1"/>
          </p:cNvPicPr>
          <p:nvPr/>
        </p:nvPicPr>
        <p:blipFill>
          <a:blip r:embed="rId2"/>
          <a:stretch>
            <a:fillRect/>
          </a:stretch>
        </p:blipFill>
        <p:spPr>
          <a:xfrm>
            <a:off x="4531710" y="832714"/>
            <a:ext cx="6737130" cy="5332710"/>
          </a:xfrm>
          <a:prstGeom prst="rect">
            <a:avLst/>
          </a:prstGeom>
        </p:spPr>
      </p:pic>
      <p:sp>
        <p:nvSpPr>
          <p:cNvPr id="8" name="TextBox 7">
            <a:extLst>
              <a:ext uri="{FF2B5EF4-FFF2-40B4-BE49-F238E27FC236}">
                <a16:creationId xmlns:a16="http://schemas.microsoft.com/office/drawing/2014/main" id="{29318FF2-DCC0-FB95-AFF3-C6DEFF0FD6BA}"/>
              </a:ext>
            </a:extLst>
          </p:cNvPr>
          <p:cNvSpPr txBox="1"/>
          <p:nvPr/>
        </p:nvSpPr>
        <p:spPr>
          <a:xfrm>
            <a:off x="765503" y="3471917"/>
            <a:ext cx="27432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50"/>
          </a:p>
        </p:txBody>
      </p:sp>
    </p:spTree>
    <p:extLst>
      <p:ext uri="{BB962C8B-B14F-4D97-AF65-F5344CB8AC3E}">
        <p14:creationId xmlns:p14="http://schemas.microsoft.com/office/powerpoint/2010/main" val="3859453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a:xfrm>
            <a:off x="507932" y="336231"/>
            <a:ext cx="10487256" cy="496230"/>
          </a:xfrm>
        </p:spPr>
        <p:txBody>
          <a:bodyPr/>
          <a:lstStyle/>
          <a:p>
            <a:r>
              <a:rPr lang="en-US" sz="4000">
                <a:latin typeface="Calibri"/>
                <a:ea typeface="+mj-lt"/>
                <a:cs typeface="+mj-lt"/>
              </a:rPr>
              <a:t>Results : </a:t>
            </a:r>
            <a:br>
              <a:rPr lang="en-US" sz="2000">
                <a:latin typeface="Gill Sans MT"/>
                <a:ea typeface="+mj-lt"/>
                <a:cs typeface="+mj-lt"/>
              </a:rPr>
            </a:br>
            <a:br>
              <a:rPr lang="en-US" sz="4000">
                <a:latin typeface="Gill Sans MT"/>
                <a:ea typeface="+mj-lt"/>
                <a:cs typeface="+mj-lt"/>
              </a:rPr>
            </a:br>
            <a:endParaRPr lang="en-US" sz="4000">
              <a:latin typeface="Gill Sans MT"/>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07070" y="972792"/>
            <a:ext cx="3382689" cy="825348"/>
          </a:xfrm>
          <a:ln>
            <a:solidFill>
              <a:schemeClr val="tx1"/>
            </a:solidFill>
          </a:ln>
        </p:spPr>
        <p:txBody>
          <a:bodyPr vert="horz" wrap="square" lIns="0" tIns="0" rIns="0" bIns="0" rtlCol="0" anchor="t">
            <a:noAutofit/>
          </a:bodyPr>
          <a:lstStyle/>
          <a:p>
            <a:pPr marL="0" indent="0">
              <a:buNone/>
            </a:pPr>
            <a:endParaRPr lang="en-US">
              <a:solidFill>
                <a:srgbClr val="FFFFFF">
                  <a:alpha val="60000"/>
                </a:srgbClr>
              </a:solidFill>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27</a:t>
            </a:fld>
            <a:endParaRPr lang="en-US"/>
          </a:p>
        </p:txBody>
      </p:sp>
      <p:sp>
        <p:nvSpPr>
          <p:cNvPr id="7" name="TextBox 6">
            <a:extLst>
              <a:ext uri="{FF2B5EF4-FFF2-40B4-BE49-F238E27FC236}">
                <a16:creationId xmlns:a16="http://schemas.microsoft.com/office/drawing/2014/main" id="{ED17A6CE-40EF-2FDC-2AD1-D8CE06BF610C}"/>
              </a:ext>
            </a:extLst>
          </p:cNvPr>
          <p:cNvSpPr txBox="1"/>
          <p:nvPr/>
        </p:nvSpPr>
        <p:spPr>
          <a:xfrm>
            <a:off x="635359" y="1057747"/>
            <a:ext cx="314992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Times New Roman"/>
              </a:rPr>
              <a:t>Food Index and Poor Health Ratio</a:t>
            </a:r>
          </a:p>
          <a:p>
            <a:endParaRPr lang="en-US" sz="2000"/>
          </a:p>
          <a:p>
            <a:endParaRPr lang="en-US" sz="2000"/>
          </a:p>
          <a:p>
            <a:endParaRPr lang="en-US"/>
          </a:p>
        </p:txBody>
      </p:sp>
      <p:pic>
        <p:nvPicPr>
          <p:cNvPr id="4" name="Picture 7" descr="Map&#10;&#10;Description automatically generated">
            <a:extLst>
              <a:ext uri="{FF2B5EF4-FFF2-40B4-BE49-F238E27FC236}">
                <a16:creationId xmlns:a16="http://schemas.microsoft.com/office/drawing/2014/main" id="{F1A5F549-0216-ADC2-8A7A-EF84FCEC2808}"/>
              </a:ext>
            </a:extLst>
          </p:cNvPr>
          <p:cNvPicPr>
            <a:picLocks noChangeAspect="1"/>
          </p:cNvPicPr>
          <p:nvPr/>
        </p:nvPicPr>
        <p:blipFill>
          <a:blip r:embed="rId2"/>
          <a:stretch>
            <a:fillRect/>
          </a:stretch>
        </p:blipFill>
        <p:spPr>
          <a:xfrm>
            <a:off x="4461641" y="752203"/>
            <a:ext cx="6754648" cy="5520007"/>
          </a:xfrm>
          <a:prstGeom prst="rect">
            <a:avLst/>
          </a:prstGeom>
        </p:spPr>
      </p:pic>
      <p:sp>
        <p:nvSpPr>
          <p:cNvPr id="8" name="TextBox 7">
            <a:extLst>
              <a:ext uri="{FF2B5EF4-FFF2-40B4-BE49-F238E27FC236}">
                <a16:creationId xmlns:a16="http://schemas.microsoft.com/office/drawing/2014/main" id="{0E43E346-6761-76CA-47BC-8525790CCBBD}"/>
              </a:ext>
            </a:extLst>
          </p:cNvPr>
          <p:cNvSpPr txBox="1"/>
          <p:nvPr/>
        </p:nvSpPr>
        <p:spPr>
          <a:xfrm>
            <a:off x="783021" y="3428124"/>
            <a:ext cx="27432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50"/>
          </a:p>
        </p:txBody>
      </p:sp>
    </p:spTree>
    <p:extLst>
      <p:ext uri="{BB962C8B-B14F-4D97-AF65-F5344CB8AC3E}">
        <p14:creationId xmlns:p14="http://schemas.microsoft.com/office/powerpoint/2010/main" val="3346678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p:txBody>
          <a:bodyPr/>
          <a:lstStyle/>
          <a:p>
            <a:r>
              <a:rPr lang="en-US" sz="4000">
                <a:latin typeface="Calibri"/>
                <a:ea typeface="+mj-lt"/>
                <a:cs typeface="+mj-lt"/>
              </a:rPr>
              <a:t>Conclusions and Recommendations to Question 2</a:t>
            </a:r>
            <a:br>
              <a:rPr lang="en-US" sz="4000">
                <a:latin typeface="Calibri"/>
                <a:ea typeface="+mj-lt"/>
                <a:cs typeface="+mj-lt"/>
              </a:rPr>
            </a:br>
            <a:r>
              <a:rPr lang="en-US" sz="2000">
                <a:latin typeface="Calibri"/>
                <a:ea typeface="+mj-lt"/>
                <a:cs typeface="+mj-lt"/>
              </a:rPr>
              <a:t>(Which of the investigated factors, exhibit the greatest influence on longevity, on a county basis?): </a:t>
            </a:r>
            <a:r>
              <a:rPr lang="en-US" sz="4000">
                <a:latin typeface="Calibri"/>
                <a:ea typeface="+mj-lt"/>
                <a:cs typeface="+mj-lt"/>
              </a:rPr>
              <a:t> </a:t>
            </a:r>
            <a:br>
              <a:rPr lang="en-US" sz="4000">
                <a:latin typeface="Gill Sans MT"/>
                <a:ea typeface="+mj-lt"/>
                <a:cs typeface="+mj-lt"/>
              </a:rPr>
            </a:br>
            <a:endParaRPr lang="en-US" sz="4000">
              <a:latin typeface="Gill Sans MT"/>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50863" y="1688407"/>
            <a:ext cx="11090274" cy="2573866"/>
          </a:xfrm>
          <a:ln>
            <a:solidFill>
              <a:schemeClr val="tx1"/>
            </a:solidFill>
          </a:ln>
        </p:spPr>
        <p:txBody>
          <a:bodyPr vert="horz" wrap="square" lIns="0" tIns="0" rIns="0" bIns="0" rtlCol="0" anchor="t">
            <a:noAutofit/>
          </a:bodyPr>
          <a:lstStyle/>
          <a:p>
            <a:pPr marL="0" indent="0">
              <a:lnSpc>
                <a:spcPct val="100000"/>
              </a:lnSpc>
              <a:spcAft>
                <a:spcPts val="200"/>
              </a:spcAft>
              <a:buNone/>
            </a:pPr>
            <a:endParaRPr lang="en-US">
              <a:effectLs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ea typeface="+mn-lt"/>
              <a:cs typeface="+mn-lt"/>
            </a:endParaRPr>
          </a:p>
          <a:p>
            <a:pPr marL="0" indent="0">
              <a:lnSpc>
                <a:spcPct val="100000"/>
              </a:lnSpc>
              <a:spcAft>
                <a:spcPts val="200"/>
              </a:spcAft>
              <a:buNone/>
            </a:pPr>
            <a:endParaRPr lang="en-US"/>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28</a:t>
            </a:fld>
            <a:endParaRPr lang="en-US"/>
          </a:p>
        </p:txBody>
      </p:sp>
      <p:sp>
        <p:nvSpPr>
          <p:cNvPr id="8" name="TextBox 7">
            <a:extLst>
              <a:ext uri="{FF2B5EF4-FFF2-40B4-BE49-F238E27FC236}">
                <a16:creationId xmlns:a16="http://schemas.microsoft.com/office/drawing/2014/main" id="{459A8504-CEB3-DE5B-9B4F-99AC39686300}"/>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D460B61D-CB28-BD49-4756-22A8D0D67858}"/>
              </a:ext>
            </a:extLst>
          </p:cNvPr>
          <p:cNvSpPr txBox="1"/>
          <p:nvPr/>
        </p:nvSpPr>
        <p:spPr>
          <a:xfrm>
            <a:off x="721710" y="1877848"/>
            <a:ext cx="1049457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This analysis was interesting but has a missing component and it can be expanded out to a second analysis to predict the death ratio and other factor for the future by counties. </a:t>
            </a:r>
          </a:p>
          <a:p>
            <a:endParaRPr lang="en-US">
              <a:latin typeface="Times New Roman"/>
              <a:cs typeface="Times New Roman"/>
            </a:endParaRPr>
          </a:p>
          <a:p>
            <a:r>
              <a:rPr lang="en-US">
                <a:latin typeface="Times New Roman"/>
                <a:cs typeface="Times New Roman"/>
              </a:rPr>
              <a:t>The Covid-19 Pandemic, undoubtedly, had an effect on the excess death counts, and likely a disproportionate effect on specific counties, if rate of transmission is to be considered a function of population density. </a:t>
            </a:r>
          </a:p>
          <a:p>
            <a:pPr marL="285750" indent="-285750">
              <a:buFont typeface="Arial"/>
              <a:buChar char="•"/>
            </a:pPr>
            <a:r>
              <a:rPr lang="en-US">
                <a:latin typeface="Times New Roman"/>
                <a:cs typeface="Times New Roman"/>
              </a:rPr>
              <a:t>The study may could be split into two periods 2011-2019 and 2020-2022. </a:t>
            </a:r>
          </a:p>
          <a:p>
            <a:pPr marL="285750" indent="-285750">
              <a:buFont typeface="Arial"/>
              <a:buChar char="•"/>
            </a:pPr>
            <a:r>
              <a:rPr lang="en-US">
                <a:latin typeface="Times New Roman"/>
                <a:cs typeface="Times New Roman"/>
              </a:rPr>
              <a:t>This may also elucidate contributing factors to rates of mortality associated with the covid-19 (e.g. available health providers, etc.)</a:t>
            </a:r>
          </a:p>
        </p:txBody>
      </p:sp>
    </p:spTree>
    <p:extLst>
      <p:ext uri="{BB962C8B-B14F-4D97-AF65-F5344CB8AC3E}">
        <p14:creationId xmlns:p14="http://schemas.microsoft.com/office/powerpoint/2010/main" val="869089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p:txBody>
          <a:bodyPr/>
          <a:lstStyle/>
          <a:p>
            <a:r>
              <a:rPr lang="en-US" sz="4000">
                <a:latin typeface="Calibri"/>
                <a:ea typeface="+mj-lt"/>
                <a:cs typeface="+mj-lt"/>
              </a:rPr>
              <a:t>Data Sources:  </a:t>
            </a:r>
            <a:br>
              <a:rPr lang="en-US" sz="4000" dirty="0">
                <a:latin typeface="Gill Sans MT"/>
                <a:ea typeface="+mj-lt"/>
                <a:cs typeface="+mj-lt"/>
              </a:rPr>
            </a:br>
            <a:endParaRPr lang="en-US" sz="4000" dirty="0">
              <a:latin typeface="Gill Sans MT"/>
            </a:endParaRPr>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50863" y="1180407"/>
            <a:ext cx="11090274" cy="4912417"/>
          </a:xfrm>
          <a:ln>
            <a:solidFill>
              <a:schemeClr val="tx1"/>
            </a:solidFill>
          </a:ln>
        </p:spPr>
        <p:txBody>
          <a:bodyPr vert="horz" wrap="square" lIns="0" tIns="0" rIns="0" bIns="0" rtlCol="0" anchor="t">
            <a:noAutofit/>
          </a:bodyPr>
          <a:lstStyle/>
          <a:p>
            <a:pPr marL="0" indent="0">
              <a:lnSpc>
                <a:spcPct val="100000"/>
              </a:lnSpc>
              <a:spcAft>
                <a:spcPts val="200"/>
              </a:spcAft>
              <a:buNone/>
            </a:pPr>
            <a:r>
              <a:rPr lang="en-US">
                <a:latin typeface="Times New Roman"/>
                <a:cs typeface="Times New Roman"/>
              </a:rPr>
              <a:t>1-</a:t>
            </a:r>
            <a:r>
              <a:rPr lang="en-US">
                <a:latin typeface="Times New Roman"/>
                <a:ea typeface="+mn-lt"/>
                <a:cs typeface="+mn-lt"/>
              </a:rPr>
              <a:t> County Health Rankings for New York</a:t>
            </a:r>
            <a:endParaRPr lang="en-US">
              <a:solidFill>
                <a:srgbClr val="FFFFFF">
                  <a:alpha val="60000"/>
                </a:srgbClr>
              </a:solidFill>
              <a:latin typeface="Times New Roman"/>
              <a:cs typeface="Times New Roman"/>
            </a:endParaRPr>
          </a:p>
          <a:p>
            <a:pPr marL="0" indent="0">
              <a:lnSpc>
                <a:spcPct val="100000"/>
              </a:lnSpc>
              <a:spcAft>
                <a:spcPts val="200"/>
              </a:spcAft>
              <a:buNone/>
            </a:pPr>
            <a:r>
              <a:rPr lang="en-US">
                <a:latin typeface="Times New Roman"/>
                <a:ea typeface="+mn-lt"/>
                <a:cs typeface="+mn-lt"/>
                <a:hlinkClick r:id="" action="ppaction://noaction"/>
              </a:rPr>
              <a:t>https://www.countyhealthrankings.org/app/new-york/2022/downloads</a:t>
            </a:r>
            <a:r>
              <a:rPr lang="en-US">
                <a:latin typeface="Times New Roman"/>
                <a:ea typeface="+mn-lt"/>
                <a:cs typeface="+mn-lt"/>
              </a:rPr>
              <a:t> </a:t>
            </a:r>
            <a:endParaRPr lang="en-US">
              <a:solidFill>
                <a:srgbClr val="FFFFFF">
                  <a:alpha val="60000"/>
                </a:srgbClr>
              </a:solidFill>
              <a:latin typeface="Times New Roman"/>
              <a:ea typeface="+mn-lt"/>
              <a:cs typeface="+mn-lt"/>
            </a:endParaRPr>
          </a:p>
          <a:p>
            <a:pPr marL="0" indent="0">
              <a:lnSpc>
                <a:spcPct val="100000"/>
              </a:lnSpc>
              <a:spcAft>
                <a:spcPts val="200"/>
              </a:spcAft>
              <a:buNone/>
            </a:pPr>
            <a:r>
              <a:rPr lang="en-US">
                <a:latin typeface="Times New Roman"/>
                <a:ea typeface="+mn-lt"/>
                <a:cs typeface="+mn-lt"/>
              </a:rPr>
              <a:t>2- UCI Machine Learning Repository </a:t>
            </a:r>
            <a:endParaRPr lang="en-US">
              <a:solidFill>
                <a:srgbClr val="FFFFFF">
                  <a:alpha val="60000"/>
                </a:srgbClr>
              </a:solidFill>
              <a:latin typeface="Times New Roman"/>
              <a:ea typeface="+mn-lt"/>
              <a:cs typeface="+mn-lt"/>
            </a:endParaRPr>
          </a:p>
          <a:p>
            <a:pPr marL="0" indent="0">
              <a:lnSpc>
                <a:spcPct val="100000"/>
              </a:lnSpc>
              <a:spcAft>
                <a:spcPts val="200"/>
              </a:spcAft>
              <a:buNone/>
            </a:pPr>
            <a:r>
              <a:rPr lang="en-US">
                <a:latin typeface="Times New Roman"/>
                <a:ea typeface="+mn-lt"/>
                <a:cs typeface="+mn-lt"/>
                <a:hlinkClick r:id="rId2"/>
              </a:rPr>
              <a:t>http://archive.ics.uci.edu/ml/datasets/HIGGS#</a:t>
            </a:r>
            <a:endParaRPr lang="en-US">
              <a:solidFill>
                <a:srgbClr val="FFFFFF">
                  <a:alpha val="60000"/>
                </a:srgbClr>
              </a:solidFill>
              <a:latin typeface="Times New Roman"/>
              <a:ea typeface="+mn-lt"/>
              <a:cs typeface="+mn-lt"/>
            </a:endParaRPr>
          </a:p>
          <a:p>
            <a:pPr marL="0" indent="0">
              <a:lnSpc>
                <a:spcPct val="100000"/>
              </a:lnSpc>
              <a:spcAft>
                <a:spcPts val="200"/>
              </a:spcAft>
              <a:buNone/>
            </a:pPr>
            <a:r>
              <a:rPr lang="en-US">
                <a:solidFill>
                  <a:srgbClr val="FFFFFF">
                    <a:alpha val="60000"/>
                  </a:srgbClr>
                </a:solidFill>
                <a:latin typeface="Times New Roman"/>
                <a:cs typeface="Times New Roman"/>
              </a:rPr>
              <a:t>3- Census</a:t>
            </a:r>
          </a:p>
          <a:p>
            <a:pPr marL="0" indent="0">
              <a:lnSpc>
                <a:spcPct val="100000"/>
              </a:lnSpc>
              <a:spcAft>
                <a:spcPts val="200"/>
              </a:spcAft>
              <a:buNone/>
            </a:pPr>
            <a:r>
              <a:rPr lang="en-US">
                <a:latin typeface="Times New Roman"/>
                <a:ea typeface="+mn-lt"/>
                <a:cs typeface="+mn-lt"/>
                <a:hlinkClick r:id="rId3"/>
              </a:rPr>
              <a:t>Census.gov</a:t>
            </a:r>
            <a:endParaRPr lang="en-US">
              <a:solidFill>
                <a:srgbClr val="FFFFFF">
                  <a:alpha val="60000"/>
                </a:srgbClr>
              </a:solidFill>
              <a:latin typeface="Times New Roman"/>
              <a:ea typeface="+mn-lt"/>
              <a:cs typeface="+mn-lt"/>
            </a:endParaRPr>
          </a:p>
          <a:p>
            <a:pPr marL="0" indent="0">
              <a:lnSpc>
                <a:spcPct val="100000"/>
              </a:lnSpc>
              <a:spcAft>
                <a:spcPts val="200"/>
              </a:spcAft>
              <a:buNone/>
            </a:pPr>
            <a:r>
              <a:rPr lang="en-US">
                <a:latin typeface="Times New Roman"/>
                <a:ea typeface="+mn-lt"/>
                <a:cs typeface="+mn-lt"/>
              </a:rPr>
              <a:t>4- Datasets</a:t>
            </a:r>
            <a:endParaRPr lang="en-US">
              <a:solidFill>
                <a:srgbClr val="FFFFFF">
                  <a:alpha val="60000"/>
                </a:srgbClr>
              </a:solidFill>
              <a:latin typeface="Times New Roman"/>
              <a:ea typeface="+mn-lt"/>
              <a:cs typeface="+mn-lt"/>
            </a:endParaRPr>
          </a:p>
          <a:p>
            <a:pPr marL="0" indent="0">
              <a:lnSpc>
                <a:spcPct val="100000"/>
              </a:lnSpc>
              <a:spcAft>
                <a:spcPts val="200"/>
              </a:spcAft>
              <a:buNone/>
            </a:pPr>
            <a:r>
              <a:rPr lang="en-US">
                <a:effectLst/>
                <a:latin typeface="Times New Roman"/>
                <a:cs typeface="Times New Roman"/>
              </a:rPr>
              <a:t>charissa58. (n.d.). </a:t>
            </a:r>
            <a:r>
              <a:rPr lang="en-US" i="1">
                <a:effectLst/>
                <a:latin typeface="Times New Roman"/>
                <a:cs typeface="Times New Roman"/>
              </a:rPr>
              <a:t>Stateside-data-searchers/2012_county_health_data.ipynb at main · charissa58/stateside-data-searchers</a:t>
            </a:r>
            <a:r>
              <a:rPr lang="en-US">
                <a:effectLst/>
                <a:latin typeface="Times New Roman"/>
                <a:cs typeface="Times New Roman"/>
              </a:rPr>
              <a:t>. GitHub. Retrieved July 9, 2022, from https://github.com/charissa58/Stateside-Data-Searchers/blob/main/Code/2012_county_health_data.ipynb</a:t>
            </a:r>
            <a:r>
              <a:rPr lang="en-US">
                <a:latin typeface="Times New Roman"/>
                <a:cs typeface="Times New Roman"/>
              </a:rPr>
              <a:t> </a:t>
            </a:r>
            <a:endParaRPr lang="en-US">
              <a:solidFill>
                <a:srgbClr val="FFFFFF">
                  <a:alpha val="60000"/>
                </a:srgbClr>
              </a:solidFill>
              <a:effectLst/>
              <a:latin typeface="Times New Roman"/>
              <a:cs typeface="Times New Roman"/>
            </a:endParaRPr>
          </a:p>
          <a:p>
            <a:pPr marL="0" indent="0">
              <a:lnSpc>
                <a:spcPct val="100000"/>
              </a:lnSpc>
              <a:spcAft>
                <a:spcPts val="200"/>
              </a:spcAft>
              <a:buNone/>
            </a:pPr>
            <a:endParaRPr lang="en-US" dirty="0">
              <a:ea typeface="+mn-lt"/>
              <a:cs typeface="+mn-lt"/>
            </a:endParaRPr>
          </a:p>
          <a:p>
            <a:pPr marL="0" indent="0">
              <a:lnSpc>
                <a:spcPct val="100000"/>
              </a:lnSpc>
              <a:spcAft>
                <a:spcPts val="200"/>
              </a:spcAft>
              <a:buNone/>
            </a:pPr>
            <a:endParaRPr lang="en-US" dirty="0">
              <a:ea typeface="+mn-lt"/>
              <a:cs typeface="+mn-lt"/>
            </a:endParaRPr>
          </a:p>
          <a:p>
            <a:pPr marL="0" indent="0">
              <a:lnSpc>
                <a:spcPct val="100000"/>
              </a:lnSpc>
              <a:spcAft>
                <a:spcPts val="200"/>
              </a:spcAft>
              <a:buNone/>
            </a:pPr>
            <a:endParaRPr lang="en-US" dirty="0"/>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p:txBody>
          <a:bodyPr/>
          <a:lstStyle/>
          <a:p>
            <a:fld id="{DBA1B0FB-D917-4C8C-928F-313BD683BF39}" type="slidenum">
              <a:rPr lang="en-US" smtClean="0"/>
              <a:t>29</a:t>
            </a:fld>
            <a:endParaRPr lang="en-US" dirty="0"/>
          </a:p>
        </p:txBody>
      </p:sp>
      <p:sp>
        <p:nvSpPr>
          <p:cNvPr id="8" name="TextBox 7">
            <a:extLst>
              <a:ext uri="{FF2B5EF4-FFF2-40B4-BE49-F238E27FC236}">
                <a16:creationId xmlns:a16="http://schemas.microsoft.com/office/drawing/2014/main" id="{459A8504-CEB3-DE5B-9B4F-99AC39686300}"/>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15893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baby lying on a blanket&#10;&#10;Description automatically generated with medium confidence">
            <a:extLst>
              <a:ext uri="{FF2B5EF4-FFF2-40B4-BE49-F238E27FC236}">
                <a16:creationId xmlns:a16="http://schemas.microsoft.com/office/drawing/2014/main" id="{B6C18B30-FED4-4FA8-9046-FC0EBC4908CE}"/>
              </a:ext>
            </a:extLst>
          </p:cNvPr>
          <p:cNvPicPr>
            <a:picLocks noChangeAspect="1"/>
          </p:cNvPicPr>
          <p:nvPr/>
        </p:nvPicPr>
        <p:blipFill rotWithShape="1">
          <a:blip r:embed="rId3"/>
          <a:srcRect t="9688" r="-2" b="36561"/>
          <a:stretch/>
        </p:blipFill>
        <p:spPr>
          <a:xfrm>
            <a:off x="8817401" y="501819"/>
            <a:ext cx="2650780" cy="2650780"/>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4"/>
          <a:srcRect t="12500" b="12500"/>
          <a:stretch/>
        </p:blipFill>
        <p:spPr>
          <a:xfrm>
            <a:off x="6254372" y="1456144"/>
            <a:ext cx="3068960" cy="3068960"/>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69567" y="655795"/>
            <a:ext cx="3518852" cy="1285924"/>
          </a:xfrm>
        </p:spPr>
        <p:txBody>
          <a:bodyPr vert="horz" wrap="square" lIns="0" tIns="0" rIns="0" bIns="0" rtlCol="0" anchor="b" anchorCtr="0">
            <a:noAutofit/>
          </a:bodyPr>
          <a:lstStyle/>
          <a:p>
            <a:pPr algn="ctr">
              <a:lnSpc>
                <a:spcPct val="100000"/>
              </a:lnSpc>
            </a:pPr>
            <a:r>
              <a:rPr lang="en-US" sz="4000" dirty="0">
                <a:latin typeface="Calibri" panose="020F0502020204030204" pitchFamily="34" charset="0"/>
                <a:cs typeface="Calibri" panose="020F0502020204030204" pitchFamily="34" charset="0"/>
              </a:rPr>
              <a:t>Phillip Summary</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2597514"/>
            <a:ext cx="5437187" cy="3495312"/>
          </a:xfrm>
        </p:spPr>
        <p:txBody>
          <a:bodyPr vert="horz" wrap="square" lIns="0" tIns="0" rIns="0" bIns="0" rtlCol="0">
            <a:noAutofit/>
          </a:bodyPr>
          <a:lstStyle/>
          <a:p>
            <a:pPr marL="0" indent="0">
              <a:lnSpc>
                <a:spcPct val="90000"/>
              </a:lnSpc>
            </a:pPr>
            <a:r>
              <a:rPr lang="en-US" sz="2000" dirty="0">
                <a:latin typeface="Times New Roman" panose="02020603050405020304" pitchFamily="18" charset="0"/>
                <a:cs typeface="Times New Roman" panose="02020603050405020304" pitchFamily="18" charset="0"/>
              </a:rPr>
              <a:t>I've always seen life as an adventure, so I never knew what I wanted to do. I just know you need money to buy the things you need and want so I tried different walks in life. I did food first, gained allot of customer service skills while at Brown Bag Deli. I have Worked two labor jobs in my life one was discount tire probably the most fun job I've had in my life the other is Temco logistics with this job I learned how to be on a travel team as a master technician and move across the country and complete the work given to me at a facility.</a:t>
            </a:r>
          </a:p>
        </p:txBody>
      </p:sp>
      <p:grpSp>
        <p:nvGrpSpPr>
          <p:cNvPr id="69" name="Group 68">
            <a:extLst>
              <a:ext uri="{FF2B5EF4-FFF2-40B4-BE49-F238E27FC236}">
                <a16:creationId xmlns:a16="http://schemas.microsoft.com/office/drawing/2014/main" id="{9665C101-AF9F-4CCA-9C10-6D9A8027CF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3850" y="516365"/>
            <a:ext cx="631474" cy="667800"/>
            <a:chOff x="2994153" y="1378666"/>
            <a:chExt cx="631474" cy="667800"/>
          </a:xfrm>
        </p:grpSpPr>
        <p:sp>
          <p:nvSpPr>
            <p:cNvPr id="70" name="Freeform: Shape 69">
              <a:extLst>
                <a:ext uri="{FF2B5EF4-FFF2-40B4-BE49-F238E27FC236}">
                  <a16:creationId xmlns:a16="http://schemas.microsoft.com/office/drawing/2014/main" id="{E4DD7E2C-5AEC-4668-AB6D-DD1BBEF31A0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1" name="Oval 70">
              <a:extLst>
                <a:ext uri="{FF2B5EF4-FFF2-40B4-BE49-F238E27FC236}">
                  <a16:creationId xmlns:a16="http://schemas.microsoft.com/office/drawing/2014/main" id="{ECB63603-49B8-4F6B-8274-67FD679D3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3" name="Group 72">
            <a:extLst>
              <a:ext uri="{FF2B5EF4-FFF2-40B4-BE49-F238E27FC236}">
                <a16:creationId xmlns:a16="http://schemas.microsoft.com/office/drawing/2014/main" id="{D6E47BA4-8BC2-4A92-8628-86525C6E2A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6786" y="5488205"/>
            <a:ext cx="990001" cy="677713"/>
            <a:chOff x="5374602" y="1609637"/>
            <a:chExt cx="990001" cy="677713"/>
          </a:xfrm>
        </p:grpSpPr>
        <p:sp>
          <p:nvSpPr>
            <p:cNvPr id="74" name="Freeform: Shape 73">
              <a:extLst>
                <a:ext uri="{FF2B5EF4-FFF2-40B4-BE49-F238E27FC236}">
                  <a16:creationId xmlns:a16="http://schemas.microsoft.com/office/drawing/2014/main" id="{70FECBE4-76C4-49A9-AE7A-C5403D77C3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37618" y="1814525"/>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Shape 74">
              <a:extLst>
                <a:ext uri="{FF2B5EF4-FFF2-40B4-BE49-F238E27FC236}">
                  <a16:creationId xmlns:a16="http://schemas.microsoft.com/office/drawing/2014/main" id="{84C4E1DC-4F9F-41E3-8B0D-312AA33E16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415088" y="1760131"/>
              <a:ext cx="926985" cy="52721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Oval 75">
              <a:extLst>
                <a:ext uri="{FF2B5EF4-FFF2-40B4-BE49-F238E27FC236}">
                  <a16:creationId xmlns:a16="http://schemas.microsoft.com/office/drawing/2014/main" id="{F1351A97-A42C-4825-9061-4F80DF79D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464475" y="201027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7" name="Oval 76">
              <a:extLst>
                <a:ext uri="{FF2B5EF4-FFF2-40B4-BE49-F238E27FC236}">
                  <a16:creationId xmlns:a16="http://schemas.microsoft.com/office/drawing/2014/main" id="{B296169C-E572-4713-9921-07F8D25C69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954988" y="1519764"/>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9" name="Picture 8" descr="A picture containing person, standing&#10;&#10;Description automatically generated">
            <a:extLst>
              <a:ext uri="{FF2B5EF4-FFF2-40B4-BE49-F238E27FC236}">
                <a16:creationId xmlns:a16="http://schemas.microsoft.com/office/drawing/2014/main" id="{2D411EE3-3C36-4D03-A2D7-4CD2522F2285}"/>
              </a:ext>
            </a:extLst>
          </p:cNvPr>
          <p:cNvPicPr>
            <a:picLocks noChangeAspect="1"/>
          </p:cNvPicPr>
          <p:nvPr/>
        </p:nvPicPr>
        <p:blipFill rotWithShape="1">
          <a:blip r:embed="rId5"/>
          <a:srcRect r="4" b="25003"/>
          <a:stretch/>
        </p:blipFill>
        <p:spPr>
          <a:xfrm>
            <a:off x="8674353" y="3068616"/>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dirty="0">
              <a:solidFill>
                <a:schemeClr val="tx1">
                  <a:alpha val="80000"/>
                </a:schemeClr>
              </a:solidFill>
            </a:endParaRPr>
          </a:p>
        </p:txBody>
      </p:sp>
    </p:spTree>
    <p:extLst>
      <p:ext uri="{BB962C8B-B14F-4D97-AF65-F5344CB8AC3E}">
        <p14:creationId xmlns:p14="http://schemas.microsoft.com/office/powerpoint/2010/main" val="2970908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a:xfrm>
            <a:off x="550864" y="549275"/>
            <a:ext cx="3565524" cy="1997855"/>
          </a:xfrm>
        </p:spPr>
        <p:txBody>
          <a:bodyPr wrap="square" anchor="b">
            <a:normAutofit/>
          </a:bodyPr>
          <a:lstStyle/>
          <a:p>
            <a:br>
              <a:rPr lang="en-US">
                <a:latin typeface="Gill Sans MT"/>
                <a:ea typeface="+mj-lt"/>
                <a:cs typeface="+mj-lt"/>
              </a:rPr>
            </a:br>
            <a:endParaRPr lang="en-US">
              <a:latin typeface="Gill Sans MT"/>
            </a:endParaRPr>
          </a:p>
        </p:txBody>
      </p:sp>
      <p:grpSp>
        <p:nvGrpSpPr>
          <p:cNvPr id="29" name="Group 18">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0"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Oval 23">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58930163-9E11-AF42-1C8E-940DD52362D5}"/>
              </a:ext>
            </a:extLst>
          </p:cNvPr>
          <p:cNvSpPr>
            <a:spLocks noGrp="1"/>
          </p:cNvSpPr>
          <p:nvPr>
            <p:ph idx="1"/>
          </p:nvPr>
        </p:nvSpPr>
        <p:spPr>
          <a:xfrm>
            <a:off x="550863" y="2677306"/>
            <a:ext cx="3565525" cy="3415519"/>
          </a:xfrm>
        </p:spPr>
        <p:txBody>
          <a:bodyPr vert="horz" lIns="0" tIns="0" rIns="0" bIns="0" rtlCol="0" anchor="t">
            <a:normAutofit/>
          </a:bodyPr>
          <a:lstStyle/>
          <a:p>
            <a:pPr marL="0" indent="0">
              <a:spcAft>
                <a:spcPts val="200"/>
              </a:spcAft>
              <a:buNone/>
            </a:pPr>
            <a:endParaRPr lang="en-US" sz="1600">
              <a:effectLst/>
            </a:endParaRPr>
          </a:p>
          <a:p>
            <a:pPr marL="0" indent="0">
              <a:spcAft>
                <a:spcPts val="200"/>
              </a:spcAft>
              <a:buNone/>
            </a:pPr>
            <a:endParaRPr lang="en-US" sz="1600">
              <a:ea typeface="+mn-lt"/>
              <a:cs typeface="+mn-lt"/>
            </a:endParaRPr>
          </a:p>
          <a:p>
            <a:pPr marL="0" indent="0">
              <a:spcAft>
                <a:spcPts val="200"/>
              </a:spcAft>
              <a:buNone/>
            </a:pPr>
            <a:endParaRPr lang="en-US" sz="1600">
              <a:ea typeface="+mn-lt"/>
              <a:cs typeface="+mn-lt"/>
            </a:endParaRPr>
          </a:p>
          <a:p>
            <a:pPr marL="0" indent="0">
              <a:spcAft>
                <a:spcPts val="200"/>
              </a:spcAft>
              <a:buNone/>
            </a:pPr>
            <a:endParaRPr lang="en-US" sz="1600"/>
          </a:p>
        </p:txBody>
      </p:sp>
      <p:pic>
        <p:nvPicPr>
          <p:cNvPr id="12" name="Picture 12" descr="New York Cityscape with lighted up Skyscrapers image - Free stock photo ...">
            <a:extLst>
              <a:ext uri="{FF2B5EF4-FFF2-40B4-BE49-F238E27FC236}">
                <a16:creationId xmlns:a16="http://schemas.microsoft.com/office/drawing/2014/main" id="{832B3181-BF50-BCCE-CA9D-231DE7F03404}"/>
              </a:ext>
            </a:extLst>
          </p:cNvPr>
          <p:cNvPicPr>
            <a:picLocks noChangeAspect="1"/>
          </p:cNvPicPr>
          <p:nvPr/>
        </p:nvPicPr>
        <p:blipFill>
          <a:blip r:embed="rId2"/>
          <a:stretch>
            <a:fillRect/>
          </a:stretch>
        </p:blipFill>
        <p:spPr>
          <a:xfrm>
            <a:off x="2457589" y="1369290"/>
            <a:ext cx="7090237" cy="4715007"/>
          </a:xfrm>
          <a:custGeom>
            <a:avLst/>
            <a:gdLst/>
            <a:ahLst/>
            <a:cxnLst/>
            <a:rect l="l" t="t" r="r" b="b"/>
            <a:pathLst>
              <a:path w="7090237" h="5759451">
                <a:moveTo>
                  <a:pt x="0" y="0"/>
                </a:moveTo>
                <a:lnTo>
                  <a:pt x="7090237" y="0"/>
                </a:lnTo>
                <a:lnTo>
                  <a:pt x="7090237" y="5759451"/>
                </a:lnTo>
                <a:lnTo>
                  <a:pt x="0" y="5759451"/>
                </a:lnTo>
                <a:close/>
              </a:path>
            </a:pathLst>
          </a:custGeom>
        </p:spPr>
      </p:pic>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30</a:t>
            </a:fld>
            <a:endParaRPr lang="en-US"/>
          </a:p>
        </p:txBody>
      </p:sp>
      <p:sp>
        <p:nvSpPr>
          <p:cNvPr id="8" name="TextBox 7">
            <a:extLst>
              <a:ext uri="{FF2B5EF4-FFF2-40B4-BE49-F238E27FC236}">
                <a16:creationId xmlns:a16="http://schemas.microsoft.com/office/drawing/2014/main" id="{459A8504-CEB3-DE5B-9B4F-99AC39686300}"/>
              </a:ext>
            </a:extLst>
          </p:cNvPr>
          <p:cNvSpPr txBox="1"/>
          <p:nvPr/>
        </p:nvSpPr>
        <p:spPr>
          <a:xfrm>
            <a:off x="4630792" y="33607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052884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1271734"/>
          </a:xfrm>
        </p:spPr>
        <p:txBody>
          <a:bodyPr vert="horz" wrap="square" lIns="0" tIns="0" rIns="0" bIns="0" rtlCol="0" anchor="b" anchorCtr="0">
            <a:normAutofit/>
          </a:bodyPr>
          <a:lstStyle/>
          <a:p>
            <a:pPr>
              <a:lnSpc>
                <a:spcPct val="100000"/>
              </a:lnSpc>
            </a:pPr>
            <a:r>
              <a:rPr lang="en-US" sz="4000" kern="1200">
                <a:latin typeface="Calibri"/>
                <a:cs typeface="Calibri"/>
              </a:rPr>
              <a:t>Edith </a:t>
            </a:r>
            <a:r>
              <a:rPr lang="en-US" sz="4000">
                <a:latin typeface="Calibri"/>
                <a:cs typeface="Calibri"/>
              </a:rPr>
              <a:t>Summary</a:t>
            </a:r>
            <a:endParaRPr lang="en-US" sz="4000" kern="1200">
              <a:latin typeface="Calibri"/>
              <a:cs typeface="Calibri"/>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dirty="0"/>
          </a:p>
        </p:txBody>
      </p:sp>
      <p:sp>
        <p:nvSpPr>
          <p:cNvPr id="7" name="TextBox 6">
            <a:extLst>
              <a:ext uri="{FF2B5EF4-FFF2-40B4-BE49-F238E27FC236}">
                <a16:creationId xmlns:a16="http://schemas.microsoft.com/office/drawing/2014/main" id="{1C34D345-FE10-963B-CC1A-EBF334B95D1F}"/>
              </a:ext>
            </a:extLst>
          </p:cNvPr>
          <p:cNvSpPr txBox="1"/>
          <p:nvPr/>
        </p:nvSpPr>
        <p:spPr>
          <a:xfrm>
            <a:off x="594548" y="2033882"/>
            <a:ext cx="4238977"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panose="02020603050405020304" pitchFamily="18" charset="0"/>
                <a:ea typeface="+mn-lt"/>
                <a:cs typeface="Times New Roman" panose="02020603050405020304" pitchFamily="18" charset="0"/>
              </a:rPr>
              <a:t>Edith is a Credit and Collections Analyst for Aequor Healthcare. She has been working remotely for two years and resides in Kansas City, KS. In her off time, she runs an eCommerce out of her home and raises two children. </a:t>
            </a: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ea typeface="+mn-lt"/>
              <a:cs typeface="Times New Roman" panose="02020603050405020304" pitchFamily="18" charset="0"/>
            </a:endParaRPr>
          </a:p>
          <a:p>
            <a:r>
              <a:rPr lang="en-US" sz="1400" dirty="0">
                <a:latin typeface="Times New Roman" panose="02020603050405020304" pitchFamily="18" charset="0"/>
                <a:ea typeface="+mn-lt"/>
                <a:cs typeface="Times New Roman" panose="02020603050405020304" pitchFamily="18" charset="0"/>
              </a:rPr>
              <a:t>Wednesday 11 and Silas 10 are her biggest cheerleaders and her motivation for continuing her education.   They all work together to raise their newest family member, an Australian Sheppard, charlie, and a gecko, Treeco. </a:t>
            </a: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ea typeface="+mn-lt"/>
                <a:cs typeface="Times New Roman" panose="02020603050405020304" pitchFamily="18" charset="0"/>
              </a:rPr>
              <a:t>The knowledge gained from the data program allowed her to thrive in her current position. Presenting large amounts of data with visuals using Tableau to construct collection strategies has set her apart from her peers. Using Data Science at home has also been able to help her business increase, using trends and data to manage purchases and keep track of her profit margins. </a:t>
            </a:r>
            <a:endParaRPr lang="en-US" sz="1400" dirty="0">
              <a:latin typeface="Times New Roman" panose="02020603050405020304" pitchFamily="18" charset="0"/>
              <a:cs typeface="Times New Roman" panose="02020603050405020304" pitchFamily="18" charset="0"/>
            </a:endParaRPr>
          </a:p>
          <a:p>
            <a:endParaRPr lang="en-US" sz="1400" dirty="0"/>
          </a:p>
        </p:txBody>
      </p:sp>
      <p:pic>
        <p:nvPicPr>
          <p:cNvPr id="9" name="Picture 9" descr="A picture containing person, indoor, child, little&#10;&#10;Description automatically generated">
            <a:extLst>
              <a:ext uri="{FF2B5EF4-FFF2-40B4-BE49-F238E27FC236}">
                <a16:creationId xmlns:a16="http://schemas.microsoft.com/office/drawing/2014/main" id="{BE2CBB8A-C8AE-A478-C6C2-37056231917A}"/>
              </a:ext>
            </a:extLst>
          </p:cNvPr>
          <p:cNvPicPr>
            <a:picLocks noChangeAspect="1"/>
          </p:cNvPicPr>
          <p:nvPr/>
        </p:nvPicPr>
        <p:blipFill>
          <a:blip r:embed="rId4"/>
          <a:stretch>
            <a:fillRect/>
          </a:stretch>
        </p:blipFill>
        <p:spPr>
          <a:xfrm>
            <a:off x="8070655" y="383822"/>
            <a:ext cx="1883282" cy="3512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0" descr="A picture containing person&#10;&#10;Description automatically generated">
            <a:extLst>
              <a:ext uri="{FF2B5EF4-FFF2-40B4-BE49-F238E27FC236}">
                <a16:creationId xmlns:a16="http://schemas.microsoft.com/office/drawing/2014/main" id="{E5E79E44-4B5C-8CCD-0500-E1A41DDFD792}"/>
              </a:ext>
            </a:extLst>
          </p:cNvPr>
          <p:cNvPicPr>
            <a:picLocks noChangeAspect="1"/>
          </p:cNvPicPr>
          <p:nvPr/>
        </p:nvPicPr>
        <p:blipFill>
          <a:blip r:embed="rId5"/>
          <a:stretch>
            <a:fillRect/>
          </a:stretch>
        </p:blipFill>
        <p:spPr>
          <a:xfrm>
            <a:off x="5740400" y="386645"/>
            <a:ext cx="2329275" cy="3102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5">
            <a:extLst>
              <a:ext uri="{FF2B5EF4-FFF2-40B4-BE49-F238E27FC236}">
                <a16:creationId xmlns:a16="http://schemas.microsoft.com/office/drawing/2014/main" id="{8237AF3D-336A-CEF0-2591-C7AA01864870}"/>
              </a:ext>
            </a:extLst>
          </p:cNvPr>
          <p:cNvPicPr>
            <a:picLocks noChangeAspect="1"/>
          </p:cNvPicPr>
          <p:nvPr/>
        </p:nvPicPr>
        <p:blipFill>
          <a:blip r:embed="rId6"/>
          <a:stretch>
            <a:fillRect/>
          </a:stretch>
        </p:blipFill>
        <p:spPr>
          <a:xfrm>
            <a:off x="9860845" y="367830"/>
            <a:ext cx="2263423" cy="3055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descr="A person taking a selfie&#10;&#10;Description automatically generated">
            <a:extLst>
              <a:ext uri="{FF2B5EF4-FFF2-40B4-BE49-F238E27FC236}">
                <a16:creationId xmlns:a16="http://schemas.microsoft.com/office/drawing/2014/main" id="{CFF499E6-55B6-3D7D-2047-E11912633EA7}"/>
              </a:ext>
            </a:extLst>
          </p:cNvPr>
          <p:cNvPicPr>
            <a:picLocks noChangeAspect="1"/>
          </p:cNvPicPr>
          <p:nvPr/>
        </p:nvPicPr>
        <p:blipFill>
          <a:blip r:embed="rId7"/>
          <a:stretch>
            <a:fillRect/>
          </a:stretch>
        </p:blipFill>
        <p:spPr>
          <a:xfrm>
            <a:off x="7678327" y="3186288"/>
            <a:ext cx="2564460" cy="256446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1" name="Group 8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88" name="Freeform: Shape 8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Oval 8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0" name="Oval 8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1" name="Freeform: Shape 9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02" name="Rectangle 9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4" y="549275"/>
            <a:ext cx="3565524" cy="1997855"/>
          </a:xfrm>
        </p:spPr>
        <p:txBody>
          <a:bodyPr vert="horz" wrap="square" lIns="0" tIns="0" rIns="0" bIns="0" rtlCol="0" anchor="b" anchorCtr="0">
            <a:normAutofit/>
          </a:bodyPr>
          <a:lstStyle/>
          <a:p>
            <a:pPr>
              <a:lnSpc>
                <a:spcPct val="100000"/>
              </a:lnSpc>
            </a:pPr>
            <a:r>
              <a:rPr lang="en-US" sz="4000">
                <a:latin typeface="Calibri"/>
                <a:cs typeface="Calibri"/>
              </a:rPr>
              <a:t>Charissa summary</a:t>
            </a:r>
          </a:p>
        </p:txBody>
      </p:sp>
      <p:sp>
        <p:nvSpPr>
          <p:cNvPr id="103" name="Rectangle 94">
            <a:extLst>
              <a:ext uri="{FF2B5EF4-FFF2-40B4-BE49-F238E27FC236}">
                <a16:creationId xmlns:a16="http://schemas.microsoft.com/office/drawing/2014/main" id="{FB65C8B9-47B1-4A8D-B361-991241BB9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900" y="1"/>
            <a:ext cx="7641100" cy="6858000"/>
          </a:xfrm>
          <a:prstGeom prst="rect">
            <a:avLst/>
          </a:prstGeom>
          <a:solidFill>
            <a:schemeClr val="bg2">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96">
            <a:extLst>
              <a:ext uri="{FF2B5EF4-FFF2-40B4-BE49-F238E27FC236}">
                <a16:creationId xmlns:a16="http://schemas.microsoft.com/office/drawing/2014/main" id="{89FEFC1D-4E8B-4208-BFB8-A0A1D6F3B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2677306"/>
            <a:ext cx="3565525" cy="3415519"/>
          </a:xfrm>
        </p:spPr>
        <p:txBody>
          <a:bodyPr vert="horz" wrap="square" lIns="0" tIns="0" rIns="0" bIns="0" rtlCol="0" anchor="t">
            <a:normAutofit/>
          </a:bodyPr>
          <a:lstStyle/>
          <a:p>
            <a:pPr marL="0" indent="0">
              <a:lnSpc>
                <a:spcPct val="100000"/>
              </a:lnSpc>
            </a:pPr>
            <a:r>
              <a:rPr lang="en-US" sz="1400">
                <a:latin typeface="Times New Roman"/>
                <a:cs typeface="Times New Roman"/>
              </a:rPr>
              <a:t>Charissa is the Strategic Integration Manager with multi-group Tribeca Pediatrics located in New York City.  </a:t>
            </a:r>
            <a:endParaRPr lang="en-US">
              <a:latin typeface="Times New Roman" panose="02020603050405020304" pitchFamily="18" charset="0"/>
              <a:cs typeface="Times New Roman" panose="02020603050405020304" pitchFamily="18" charset="0"/>
            </a:endParaRPr>
          </a:p>
          <a:p>
            <a:pPr marL="0" indent="0">
              <a:lnSpc>
                <a:spcPct val="100000"/>
              </a:lnSpc>
            </a:pPr>
            <a:r>
              <a:rPr lang="en-US" sz="1400">
                <a:latin typeface="Times New Roman"/>
                <a:cs typeface="Times New Roman"/>
              </a:rPr>
              <a:t>Charissa is a food-obsessed New Yorker living with her life-partner, Christopher, their cat, Leonard Catz and dog, Toby. </a:t>
            </a:r>
            <a:endParaRPr lang="en-US">
              <a:solidFill>
                <a:srgbClr val="FFFFFF">
                  <a:alpha val="60000"/>
                </a:srgbClr>
              </a:solidFill>
              <a:latin typeface="Times New Roman" panose="02020603050405020304" pitchFamily="18" charset="0"/>
              <a:cs typeface="Times New Roman" panose="02020603050405020304" pitchFamily="18" charset="0"/>
            </a:endParaRPr>
          </a:p>
          <a:p>
            <a:pPr marL="0" indent="0">
              <a:lnSpc>
                <a:spcPct val="100000"/>
              </a:lnSpc>
            </a:pPr>
            <a:r>
              <a:rPr lang="en-US" sz="1400">
                <a:latin typeface="Times New Roman"/>
                <a:cs typeface="Times New Roman"/>
              </a:rPr>
              <a:t>The knowledge and skills she gained from the Data Science program gave her the ability to run analytics and create presentations for the company.  Learning SQL, Python, R and Tableau benefits her processes and workflows in the healthcare environment.</a:t>
            </a:r>
            <a:endParaRPr lang="en-US" sz="1400">
              <a:solidFill>
                <a:srgbClr val="FFFFFF">
                  <a:alpha val="60000"/>
                </a:srgbClr>
              </a:solidFill>
              <a:latin typeface="Times New Roman"/>
              <a:cs typeface="Times New Roman"/>
            </a:endParaRPr>
          </a:p>
          <a:p>
            <a:pPr marL="0" indent="0">
              <a:lnSpc>
                <a:spcPct val="100000"/>
              </a:lnSpc>
            </a:pPr>
            <a:endParaRPr lang="en-US" sz="1400">
              <a:solidFill>
                <a:srgbClr val="FFFFFF">
                  <a:alpha val="60000"/>
                </a:srgbClr>
              </a:solidFill>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0">
              <a:lnSpc>
                <a:spcPct val="10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pic>
        <p:nvPicPr>
          <p:cNvPr id="5" name="Picture 5" descr="A person and person taking a selfie on a rocky beach&#10;&#10;Description automatically generated">
            <a:extLst>
              <a:ext uri="{FF2B5EF4-FFF2-40B4-BE49-F238E27FC236}">
                <a16:creationId xmlns:a16="http://schemas.microsoft.com/office/drawing/2014/main" id="{22A36D25-C4A1-DA97-C3B6-A448D2BD20CE}"/>
              </a:ext>
            </a:extLst>
          </p:cNvPr>
          <p:cNvPicPr>
            <a:picLocks noChangeAspect="1"/>
          </p:cNvPicPr>
          <p:nvPr/>
        </p:nvPicPr>
        <p:blipFill rotWithShape="1">
          <a:blip r:embed="rId4"/>
          <a:srcRect l="25000" r="1" b="1"/>
          <a:stretch/>
        </p:blipFill>
        <p:spPr>
          <a:xfrm>
            <a:off x="5101762" y="1659357"/>
            <a:ext cx="3539270" cy="3539281"/>
          </a:xfrm>
          <a:custGeom>
            <a:avLst/>
            <a:gdLst/>
            <a:ahLst/>
            <a:cxnLst/>
            <a:rect l="l" t="t" r="r" b="b"/>
            <a:pathLst>
              <a:path w="2771776" h="2771776">
                <a:moveTo>
                  <a:pt x="0" y="0"/>
                </a:moveTo>
                <a:lnTo>
                  <a:pt x="2771776" y="0"/>
                </a:lnTo>
                <a:lnTo>
                  <a:pt x="2771776" y="2771776"/>
                </a:lnTo>
                <a:lnTo>
                  <a:pt x="0" y="2771776"/>
                </a:lnTo>
                <a:close/>
              </a:path>
            </a:pathLst>
          </a:custGeom>
        </p:spPr>
      </p:pic>
      <p:pic>
        <p:nvPicPr>
          <p:cNvPr id="6" name="Picture 6" descr="A picture containing dog, cat, indoor, floor&#10;&#10;Description automatically generated">
            <a:extLst>
              <a:ext uri="{FF2B5EF4-FFF2-40B4-BE49-F238E27FC236}">
                <a16:creationId xmlns:a16="http://schemas.microsoft.com/office/drawing/2014/main" id="{50BA3892-8AF1-4486-70B2-2C5CB3F95364}"/>
              </a:ext>
            </a:extLst>
          </p:cNvPr>
          <p:cNvPicPr>
            <a:picLocks noChangeAspect="1"/>
          </p:cNvPicPr>
          <p:nvPr/>
        </p:nvPicPr>
        <p:blipFill rotWithShape="1">
          <a:blip r:embed="rId5"/>
          <a:srcRect l="5782" r="19217" b="-2"/>
          <a:stretch/>
        </p:blipFill>
        <p:spPr>
          <a:xfrm>
            <a:off x="8869372" y="549275"/>
            <a:ext cx="2771756" cy="2771775"/>
          </a:xfrm>
          <a:custGeom>
            <a:avLst/>
            <a:gdLst/>
            <a:ahLst/>
            <a:cxnLst/>
            <a:rect l="l" t="t" r="r" b="b"/>
            <a:pathLst>
              <a:path w="2771775" h="2771775">
                <a:moveTo>
                  <a:pt x="0" y="0"/>
                </a:moveTo>
                <a:lnTo>
                  <a:pt x="2771775" y="0"/>
                </a:lnTo>
                <a:lnTo>
                  <a:pt x="2771775" y="2771775"/>
                </a:lnTo>
                <a:lnTo>
                  <a:pt x="0" y="2771775"/>
                </a:lnTo>
                <a:close/>
              </a:path>
            </a:pathLst>
          </a:custGeom>
        </p:spPr>
      </p:pic>
      <p:pic>
        <p:nvPicPr>
          <p:cNvPr id="7" name="Picture 8" descr="Skyline Photo of Empire State Building in New York City · Free Stock Photo">
            <a:extLst>
              <a:ext uri="{FF2B5EF4-FFF2-40B4-BE49-F238E27FC236}">
                <a16:creationId xmlns:a16="http://schemas.microsoft.com/office/drawing/2014/main" id="{D62FBDE5-EFA4-7E0E-01F9-084501F5E5EA}"/>
              </a:ext>
            </a:extLst>
          </p:cNvPr>
          <p:cNvPicPr>
            <a:picLocks noChangeAspect="1"/>
          </p:cNvPicPr>
          <p:nvPr/>
        </p:nvPicPr>
        <p:blipFill>
          <a:blip r:embed="rId6"/>
          <a:stretch>
            <a:fillRect/>
          </a:stretch>
        </p:blipFill>
        <p:spPr>
          <a:xfrm>
            <a:off x="8869362" y="3997757"/>
            <a:ext cx="2771776" cy="1850160"/>
          </a:xfrm>
          <a:custGeom>
            <a:avLst/>
            <a:gdLst/>
            <a:ahLst/>
            <a:cxnLst/>
            <a:rect l="l" t="t" r="r" b="b"/>
            <a:pathLst>
              <a:path w="4090132" h="5759450">
                <a:moveTo>
                  <a:pt x="0" y="0"/>
                </a:moveTo>
                <a:lnTo>
                  <a:pt x="4090132" y="0"/>
                </a:lnTo>
                <a:lnTo>
                  <a:pt x="4090132" y="5759450"/>
                </a:lnTo>
                <a:lnTo>
                  <a:pt x="0" y="5759450"/>
                </a:lnTo>
                <a:close/>
              </a:path>
            </a:pathLst>
          </a:custGeom>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dirty="0">
              <a:solidFill>
                <a:schemeClr val="tx1">
                  <a:alpha val="80000"/>
                </a:schemeClr>
              </a:solidFill>
            </a:endParaRPr>
          </a:p>
        </p:txBody>
      </p:sp>
    </p:spTree>
    <p:extLst>
      <p:ext uri="{BB962C8B-B14F-4D97-AF65-F5344CB8AC3E}">
        <p14:creationId xmlns:p14="http://schemas.microsoft.com/office/powerpoint/2010/main" val="3106182032"/>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latin typeface="Calibri" panose="020F0502020204030204" pitchFamily="34" charset="0"/>
                <a:cs typeface="Calibri" panose="020F0502020204030204" pitchFamily="34" charset="0"/>
              </a:rPr>
              <a:t>Stateside Data Searchers</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dirty="0"/>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vert="horz" wrap="square" lIns="0" tIns="0" rIns="0" bIns="0" rtlCol="0" anchor="t">
            <a:normAutofit/>
          </a:bodyPr>
          <a:lstStyle/>
          <a:p>
            <a:pPr marL="0" marR="0" indent="0">
              <a:lnSpc>
                <a:spcPct val="107000"/>
              </a:lnSpc>
              <a:spcBef>
                <a:spcPts val="0"/>
              </a:spcBef>
              <a:spcAft>
                <a:spcPts val="800"/>
              </a:spcAft>
              <a:buNone/>
            </a:pPr>
            <a:r>
              <a:rPr lang="en-US" sz="1800" kern="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Edith, Phillip, and Charissa, have decided to analyze the "New York Health Rankings</a:t>
            </a:r>
            <a:r>
              <a:rPr lang="en-US" sz="1800" kern="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because of the lack of attention to other factors throughout covid. </a:t>
            </a:r>
            <a:r>
              <a:rPr lang="en-US" sz="1800" kern="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W</a:t>
            </a:r>
            <a:r>
              <a:rPr lang="en-US" sz="1800" kern="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 anticipate to learn from the missed premature deaths and the most significant influence on longevity from certain factors.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F6515B0-F21E-22BB-589D-BB180FE84351}"/>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2158886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30">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a:xfrm>
            <a:off x="550863" y="550800"/>
            <a:ext cx="7308850" cy="986400"/>
          </a:xfrm>
        </p:spPr>
        <p:txBody>
          <a:bodyPr wrap="square" anchor="ctr">
            <a:normAutofit/>
          </a:bodyPr>
          <a:lstStyle/>
          <a:p>
            <a:r>
              <a:rPr lang="en-US" sz="3400" dirty="0">
                <a:latin typeface="Calibri" panose="020F0502020204030204" pitchFamily="34" charset="0"/>
                <a:ea typeface="+mj-lt"/>
                <a:cs typeface="Calibri" panose="020F0502020204030204" pitchFamily="34" charset="0"/>
              </a:rPr>
              <a:t>Project background: </a:t>
            </a:r>
            <a:br>
              <a:rPr lang="en-US" sz="3400" dirty="0">
                <a:latin typeface="Gill Sans MT"/>
                <a:ea typeface="+mj-lt"/>
                <a:cs typeface="+mj-lt"/>
              </a:rPr>
            </a:br>
            <a:endParaRPr lang="en-US" sz="3400" dirty="0">
              <a:latin typeface="Gill Sans MT"/>
            </a:endParaRPr>
          </a:p>
        </p:txBody>
      </p:sp>
      <p:sp>
        <p:nvSpPr>
          <p:cNvPr id="46" name="Rectangle 32">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7</a:t>
            </a:fld>
            <a:endParaRPr lang="en-US"/>
          </a:p>
        </p:txBody>
      </p:sp>
      <p:graphicFrame>
        <p:nvGraphicFramePr>
          <p:cNvPr id="47" name="Content Placeholder 2">
            <a:extLst>
              <a:ext uri="{FF2B5EF4-FFF2-40B4-BE49-F238E27FC236}">
                <a16:creationId xmlns:a16="http://schemas.microsoft.com/office/drawing/2014/main" id="{D122B768-E82B-6773-3645-D029FBEAE701}"/>
              </a:ext>
            </a:extLst>
          </p:cNvPr>
          <p:cNvGraphicFramePr>
            <a:graphicFrameLocks noGrp="1"/>
          </p:cNvGraphicFramePr>
          <p:nvPr>
            <p:ph idx="1"/>
            <p:extLst>
              <p:ext uri="{D42A27DB-BD31-4B8C-83A1-F6EECF244321}">
                <p14:modId xmlns:p14="http://schemas.microsoft.com/office/powerpoint/2010/main" val="1773546313"/>
              </p:ext>
            </p:extLst>
          </p:nvPr>
        </p:nvGraphicFramePr>
        <p:xfrm>
          <a:off x="550863" y="1541749"/>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6546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EF6267-718F-9CCD-D2A9-20C320F83A8B}"/>
              </a:ext>
            </a:extLst>
          </p:cNvPr>
          <p:cNvSpPr>
            <a:spLocks noGrp="1"/>
          </p:cNvSpPr>
          <p:nvPr>
            <p:ph type="title"/>
          </p:nvPr>
        </p:nvSpPr>
        <p:spPr>
          <a:xfrm>
            <a:off x="494418" y="1922756"/>
            <a:ext cx="3245674" cy="2617846"/>
          </a:xfrm>
        </p:spPr>
        <p:txBody>
          <a:bodyPr wrap="square" anchor="ctr">
            <a:normAutofit fontScale="90000"/>
          </a:bodyPr>
          <a:lstStyle/>
          <a:p>
            <a:r>
              <a:rPr lang="en-US" u="sng">
                <a:latin typeface="Calibri"/>
                <a:ea typeface="+mj-lt"/>
                <a:cs typeface="Calibri"/>
              </a:rPr>
              <a:t>Questions to be answered:</a:t>
            </a:r>
            <a:r>
              <a:rPr lang="en-US">
                <a:latin typeface="Calibri"/>
                <a:ea typeface="+mj-lt"/>
                <a:cs typeface="Calibri"/>
              </a:rPr>
              <a:t> </a:t>
            </a:r>
            <a:br>
              <a:rPr lang="en-US" dirty="0">
                <a:latin typeface="Gill Sans MT"/>
                <a:ea typeface="+mj-lt"/>
                <a:cs typeface="+mj-lt"/>
              </a:rPr>
            </a:br>
            <a:endParaRPr lang="en-US" dirty="0">
              <a:latin typeface="Gill Sans MT"/>
            </a:endParaRPr>
          </a:p>
        </p:txBody>
      </p:sp>
      <p:sp>
        <p:nvSpPr>
          <p:cNvPr id="16" name="Rectangle 15">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C19C9FE4-8744-2C87-CDD0-117965DF94A6}"/>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8</a:t>
            </a:fld>
            <a:endParaRPr lang="en-US" dirty="0"/>
          </a:p>
        </p:txBody>
      </p:sp>
      <p:sp>
        <p:nvSpPr>
          <p:cNvPr id="8" name="TextBox 7">
            <a:extLst>
              <a:ext uri="{FF2B5EF4-FFF2-40B4-BE49-F238E27FC236}">
                <a16:creationId xmlns:a16="http://schemas.microsoft.com/office/drawing/2014/main" id="{459A8504-CEB3-DE5B-9B4F-99AC39686300}"/>
              </a:ext>
            </a:extLst>
          </p:cNvPr>
          <p:cNvSpPr txBox="1"/>
          <p:nvPr/>
        </p:nvSpPr>
        <p:spPr>
          <a:xfrm>
            <a:off x="-919163" y="24406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grpSp>
        <p:nvGrpSpPr>
          <p:cNvPr id="12" name="Group 11">
            <a:extLst>
              <a:ext uri="{FF2B5EF4-FFF2-40B4-BE49-F238E27FC236}">
                <a16:creationId xmlns:a16="http://schemas.microsoft.com/office/drawing/2014/main" id="{3C805A6C-D8DA-46E3-89D3-AC858B2BC931}"/>
              </a:ext>
            </a:extLst>
          </p:cNvPr>
          <p:cNvGrpSpPr/>
          <p:nvPr/>
        </p:nvGrpSpPr>
        <p:grpSpPr>
          <a:xfrm>
            <a:off x="4771810" y="340381"/>
            <a:ext cx="6964093" cy="5968089"/>
            <a:chOff x="5107604" y="1094508"/>
            <a:chExt cx="6427872" cy="5968089"/>
          </a:xfrm>
        </p:grpSpPr>
        <p:sp>
          <p:nvSpPr>
            <p:cNvPr id="13" name="Straight Connector 12">
              <a:extLst>
                <a:ext uri="{FF2B5EF4-FFF2-40B4-BE49-F238E27FC236}">
                  <a16:creationId xmlns:a16="http://schemas.microsoft.com/office/drawing/2014/main" id="{8267B075-AF40-45F3-970E-B015E1AF7B66}"/>
                </a:ext>
              </a:extLst>
            </p:cNvPr>
            <p:cNvSpPr/>
            <p:nvPr/>
          </p:nvSpPr>
          <p:spPr>
            <a:xfrm>
              <a:off x="5126007" y="1094508"/>
              <a:ext cx="6373813" cy="0"/>
            </a:xfrm>
            <a:prstGeom prst="line">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C151D95E-58E4-40F7-ADF9-93881902AA53}"/>
                </a:ext>
              </a:extLst>
            </p:cNvPr>
            <p:cNvSpPr/>
            <p:nvPr/>
          </p:nvSpPr>
          <p:spPr>
            <a:xfrm>
              <a:off x="5107604" y="4182873"/>
              <a:ext cx="1274762" cy="2879724"/>
            </a:xfrm>
            <a:custGeom>
              <a:avLst/>
              <a:gdLst>
                <a:gd name="connsiteX0" fmla="*/ 0 w 1274762"/>
                <a:gd name="connsiteY0" fmla="*/ 0 h 2879724"/>
                <a:gd name="connsiteX1" fmla="*/ 1274762 w 1274762"/>
                <a:gd name="connsiteY1" fmla="*/ 0 h 2879724"/>
                <a:gd name="connsiteX2" fmla="*/ 1274762 w 1274762"/>
                <a:gd name="connsiteY2" fmla="*/ 2879724 h 2879724"/>
                <a:gd name="connsiteX3" fmla="*/ 0 w 1274762"/>
                <a:gd name="connsiteY3" fmla="*/ 2879724 h 2879724"/>
                <a:gd name="connsiteX4" fmla="*/ 0 w 1274762"/>
                <a:gd name="connsiteY4" fmla="*/ 0 h 287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762" h="2879724">
                  <a:moveTo>
                    <a:pt x="0" y="0"/>
                  </a:moveTo>
                  <a:lnTo>
                    <a:pt x="1274762" y="0"/>
                  </a:lnTo>
                  <a:lnTo>
                    <a:pt x="1274762" y="2879724"/>
                  </a:lnTo>
                  <a:lnTo>
                    <a:pt x="0" y="28797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a:latin typeface="Times New Roman"/>
                  <a:cs typeface="Times New Roman"/>
                </a:rPr>
                <a:t>2.</a:t>
              </a:r>
              <a:r>
                <a:rPr lang="en-US" sz="1800" kern="1200">
                  <a:latin typeface="Times New Roman"/>
                  <a:cs typeface="Times New Roman"/>
                </a:rPr>
                <a:t> Which of the investigated factors, exhibit the greatest influence on longevity, on a county basis? </a:t>
              </a:r>
            </a:p>
          </p:txBody>
        </p:sp>
        <p:sp>
          <p:nvSpPr>
            <p:cNvPr id="17" name="Freeform: Shape 16">
              <a:extLst>
                <a:ext uri="{FF2B5EF4-FFF2-40B4-BE49-F238E27FC236}">
                  <a16:creationId xmlns:a16="http://schemas.microsoft.com/office/drawing/2014/main" id="{01D87BE5-52D6-40CF-921F-7153699ECCEA}"/>
                </a:ext>
              </a:extLst>
            </p:cNvPr>
            <p:cNvSpPr/>
            <p:nvPr/>
          </p:nvSpPr>
          <p:spPr>
            <a:xfrm>
              <a:off x="6484231" y="4264149"/>
              <a:ext cx="5003443" cy="1338622"/>
            </a:xfrm>
            <a:custGeom>
              <a:avLst/>
              <a:gdLst>
                <a:gd name="connsiteX0" fmla="*/ 0 w 5003443"/>
                <a:gd name="connsiteY0" fmla="*/ 0 h 1338622"/>
                <a:gd name="connsiteX1" fmla="*/ 5003443 w 5003443"/>
                <a:gd name="connsiteY1" fmla="*/ 0 h 1338622"/>
                <a:gd name="connsiteX2" fmla="*/ 5003443 w 5003443"/>
                <a:gd name="connsiteY2" fmla="*/ 1338622 h 1338622"/>
                <a:gd name="connsiteX3" fmla="*/ 0 w 5003443"/>
                <a:gd name="connsiteY3" fmla="*/ 1338622 h 1338622"/>
                <a:gd name="connsiteX4" fmla="*/ 0 w 5003443"/>
                <a:gd name="connsiteY4" fmla="*/ 0 h 1338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3443" h="1338622">
                  <a:moveTo>
                    <a:pt x="0" y="0"/>
                  </a:moveTo>
                  <a:lnTo>
                    <a:pt x="5003443" y="0"/>
                  </a:lnTo>
                  <a:lnTo>
                    <a:pt x="5003443" y="1338622"/>
                  </a:lnTo>
                  <a:lnTo>
                    <a:pt x="0" y="1338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Hypothesis:  We predict that in urban areas, the death ratio are much lower than other areas. </a:t>
              </a:r>
            </a:p>
          </p:txBody>
        </p:sp>
        <p:sp>
          <p:nvSpPr>
            <p:cNvPr id="18" name="Straight Connector 17">
              <a:extLst>
                <a:ext uri="{FF2B5EF4-FFF2-40B4-BE49-F238E27FC236}">
                  <a16:creationId xmlns:a16="http://schemas.microsoft.com/office/drawing/2014/main" id="{74100640-2DA6-40E9-8325-C8B3422AD61D}"/>
                </a:ext>
              </a:extLst>
            </p:cNvPr>
            <p:cNvSpPr/>
            <p:nvPr/>
          </p:nvSpPr>
          <p:spPr>
            <a:xfrm>
              <a:off x="6436425" y="5350031"/>
              <a:ext cx="5099051"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19" name="Freeform: Shape 18">
              <a:extLst>
                <a:ext uri="{FF2B5EF4-FFF2-40B4-BE49-F238E27FC236}">
                  <a16:creationId xmlns:a16="http://schemas.microsoft.com/office/drawing/2014/main" id="{5E971D88-3595-465C-87D0-BED7A3D4C32C}"/>
                </a:ext>
              </a:extLst>
            </p:cNvPr>
            <p:cNvSpPr/>
            <p:nvPr/>
          </p:nvSpPr>
          <p:spPr>
            <a:xfrm>
              <a:off x="6484230" y="5350031"/>
              <a:ext cx="5003443" cy="1338622"/>
            </a:xfrm>
            <a:custGeom>
              <a:avLst/>
              <a:gdLst>
                <a:gd name="connsiteX0" fmla="*/ 0 w 5003443"/>
                <a:gd name="connsiteY0" fmla="*/ 0 h 1338622"/>
                <a:gd name="connsiteX1" fmla="*/ 5003443 w 5003443"/>
                <a:gd name="connsiteY1" fmla="*/ 0 h 1338622"/>
                <a:gd name="connsiteX2" fmla="*/ 5003443 w 5003443"/>
                <a:gd name="connsiteY2" fmla="*/ 1338622 h 1338622"/>
                <a:gd name="connsiteX3" fmla="*/ 0 w 5003443"/>
                <a:gd name="connsiteY3" fmla="*/ 1338622 h 1338622"/>
                <a:gd name="connsiteX4" fmla="*/ 0 w 5003443"/>
                <a:gd name="connsiteY4" fmla="*/ 0 h 1338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3443" h="1338622">
                  <a:moveTo>
                    <a:pt x="0" y="0"/>
                  </a:moveTo>
                  <a:lnTo>
                    <a:pt x="5003443" y="0"/>
                  </a:lnTo>
                  <a:lnTo>
                    <a:pt x="5003443" y="1338622"/>
                  </a:lnTo>
                  <a:lnTo>
                    <a:pt x="0" y="1338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Secondary Hypothesis: It is predicted that rural areas exhibit a greater excess death ratio, due to lower population densities and reduced availability of services.</a:t>
              </a:r>
            </a:p>
          </p:txBody>
        </p:sp>
        <p:sp>
          <p:nvSpPr>
            <p:cNvPr id="20" name="Straight Connector 19">
              <a:extLst>
                <a:ext uri="{FF2B5EF4-FFF2-40B4-BE49-F238E27FC236}">
                  <a16:creationId xmlns:a16="http://schemas.microsoft.com/office/drawing/2014/main" id="{0FBE9977-31ED-4630-B25A-B6C6CDD63BEB}"/>
                </a:ext>
              </a:extLst>
            </p:cNvPr>
            <p:cNvSpPr/>
            <p:nvPr/>
          </p:nvSpPr>
          <p:spPr>
            <a:xfrm>
              <a:off x="6400769" y="3905614"/>
              <a:ext cx="5099051" cy="0"/>
            </a:xfrm>
            <a:prstGeom prst="line">
              <a:avLst/>
            </a:prstGeom>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1" name="Straight Connector 20">
              <a:extLst>
                <a:ext uri="{FF2B5EF4-FFF2-40B4-BE49-F238E27FC236}">
                  <a16:creationId xmlns:a16="http://schemas.microsoft.com/office/drawing/2014/main" id="{5FF84C17-CB71-4DE0-A523-713C023F292F}"/>
                </a:ext>
              </a:extLst>
            </p:cNvPr>
            <p:cNvSpPr/>
            <p:nvPr/>
          </p:nvSpPr>
          <p:spPr>
            <a:xfrm>
              <a:off x="5126007" y="3974232"/>
              <a:ext cx="6373813" cy="0"/>
            </a:xfrm>
            <a:prstGeom prst="line">
              <a:avLst/>
            </a:prstGeom>
          </p:spPr>
          <p:style>
            <a:lnRef idx="2">
              <a:schemeClr val="accent2">
                <a:hueOff val="7692880"/>
                <a:satOff val="8205"/>
                <a:lumOff val="2551"/>
                <a:alphaOff val="0"/>
              </a:schemeClr>
            </a:lnRef>
            <a:fillRef idx="1">
              <a:schemeClr val="accent2">
                <a:hueOff val="7692880"/>
                <a:satOff val="8205"/>
                <a:lumOff val="2551"/>
                <a:alphaOff val="0"/>
              </a:schemeClr>
            </a:fillRef>
            <a:effectRef idx="0">
              <a:schemeClr val="accent2">
                <a:hueOff val="7692880"/>
                <a:satOff val="8205"/>
                <a:lumOff val="2551"/>
                <a:alphaOff val="0"/>
              </a:schemeClr>
            </a:effectRef>
            <a:fontRef idx="minor">
              <a:schemeClr val="lt1"/>
            </a:fontRef>
          </p:style>
        </p:sp>
        <p:sp>
          <p:nvSpPr>
            <p:cNvPr id="22" name="Freeform: Shape 21">
              <a:extLst>
                <a:ext uri="{FF2B5EF4-FFF2-40B4-BE49-F238E27FC236}">
                  <a16:creationId xmlns:a16="http://schemas.microsoft.com/office/drawing/2014/main" id="{6BE5FB7D-0203-4D9F-B6EF-34E97EE45C9E}"/>
                </a:ext>
              </a:extLst>
            </p:cNvPr>
            <p:cNvSpPr/>
            <p:nvPr/>
          </p:nvSpPr>
          <p:spPr>
            <a:xfrm>
              <a:off x="5134690" y="1362449"/>
              <a:ext cx="1378957" cy="2606910"/>
            </a:xfrm>
            <a:custGeom>
              <a:avLst/>
              <a:gdLst>
                <a:gd name="connsiteX0" fmla="*/ 0 w 1274762"/>
                <a:gd name="connsiteY0" fmla="*/ 0 h 2879724"/>
                <a:gd name="connsiteX1" fmla="*/ 1274762 w 1274762"/>
                <a:gd name="connsiteY1" fmla="*/ 0 h 2879724"/>
                <a:gd name="connsiteX2" fmla="*/ 1274762 w 1274762"/>
                <a:gd name="connsiteY2" fmla="*/ 2879724 h 2879724"/>
                <a:gd name="connsiteX3" fmla="*/ 0 w 1274762"/>
                <a:gd name="connsiteY3" fmla="*/ 2879724 h 2879724"/>
                <a:gd name="connsiteX4" fmla="*/ 0 w 1274762"/>
                <a:gd name="connsiteY4" fmla="*/ 0 h 287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762" h="2879724">
                  <a:moveTo>
                    <a:pt x="0" y="0"/>
                  </a:moveTo>
                  <a:lnTo>
                    <a:pt x="1274762" y="0"/>
                  </a:lnTo>
                  <a:lnTo>
                    <a:pt x="1274762" y="2879724"/>
                  </a:lnTo>
                  <a:lnTo>
                    <a:pt x="0" y="28797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defTabSz="800100">
                <a:lnSpc>
                  <a:spcPct val="90000"/>
                </a:lnSpc>
                <a:spcBef>
                  <a:spcPct val="0"/>
                </a:spcBef>
                <a:spcAft>
                  <a:spcPct val="35000"/>
                </a:spcAft>
              </a:pPr>
              <a:r>
                <a:rPr lang="en-US">
                  <a:latin typeface="Times New Roman"/>
                  <a:cs typeface="Times New Roman"/>
                </a:rPr>
                <a:t>1. Did</a:t>
              </a:r>
              <a:r>
                <a:rPr lang="en-US" sz="1800" kern="1200">
                  <a:latin typeface="Times New Roman"/>
                  <a:cs typeface="Times New Roman"/>
                </a:rPr>
                <a:t> Health behaviors impact premature deaths in a specific ethnicity?</a:t>
              </a:r>
            </a:p>
          </p:txBody>
        </p:sp>
      </p:grpSp>
      <p:sp>
        <p:nvSpPr>
          <p:cNvPr id="9" name="TextBox 8">
            <a:extLst>
              <a:ext uri="{FF2B5EF4-FFF2-40B4-BE49-F238E27FC236}">
                <a16:creationId xmlns:a16="http://schemas.microsoft.com/office/drawing/2014/main" id="{E71CAE55-46B8-4A08-B0BB-033FE80E84D9}"/>
              </a:ext>
            </a:extLst>
          </p:cNvPr>
          <p:cNvSpPr txBox="1"/>
          <p:nvPr/>
        </p:nvSpPr>
        <p:spPr>
          <a:xfrm>
            <a:off x="6155515" y="1112124"/>
            <a:ext cx="5086905"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Hypothesis:  We believe going into the project that being in a lower income area made you suspensible to poor health behaviors and would lead to a lower premature death</a:t>
            </a:r>
          </a:p>
        </p:txBody>
      </p:sp>
    </p:spTree>
    <p:extLst>
      <p:ext uri="{BB962C8B-B14F-4D97-AF65-F5344CB8AC3E}">
        <p14:creationId xmlns:p14="http://schemas.microsoft.com/office/powerpoint/2010/main" val="3446264145"/>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9FECBB-A497-49E7-B4EF-A631FD21805C}"/>
              </a:ext>
            </a:extLst>
          </p:cNvPr>
          <p:cNvSpPr>
            <a:spLocks noGrp="1"/>
          </p:cNvSpPr>
          <p:nvPr>
            <p:ph type="title"/>
          </p:nvPr>
        </p:nvSpPr>
        <p:spPr>
          <a:xfrm>
            <a:off x="550863" y="549275"/>
            <a:ext cx="5437185" cy="1997855"/>
          </a:xfrm>
        </p:spPr>
        <p:txBody>
          <a:bodyPr wrap="square" anchor="b">
            <a:normAutofit/>
          </a:bodyPr>
          <a:lstStyle/>
          <a:p>
            <a:pPr algn="ctr"/>
            <a:r>
              <a:rPr lang="en-US" sz="4000">
                <a:latin typeface="Calibri"/>
                <a:cs typeface="Calibri"/>
              </a:rPr>
              <a:t>First dataset</a:t>
            </a:r>
          </a:p>
        </p:txBody>
      </p:sp>
      <p:sp>
        <p:nvSpPr>
          <p:cNvPr id="12" name="Content Placeholder 11">
            <a:extLst>
              <a:ext uri="{FF2B5EF4-FFF2-40B4-BE49-F238E27FC236}">
                <a16:creationId xmlns:a16="http://schemas.microsoft.com/office/drawing/2014/main" id="{1ACCCCAA-307F-ADC0-51EC-BBFD1A47E067}"/>
              </a:ext>
            </a:extLst>
          </p:cNvPr>
          <p:cNvSpPr>
            <a:spLocks noGrp="1"/>
          </p:cNvSpPr>
          <p:nvPr>
            <p:ph idx="1"/>
          </p:nvPr>
        </p:nvSpPr>
        <p:spPr>
          <a:xfrm>
            <a:off x="550863" y="2677307"/>
            <a:ext cx="5437187" cy="2144076"/>
          </a:xfrm>
        </p:spPr>
        <p:txBody>
          <a:bodyPr anchor="t">
            <a:normAutofit/>
          </a:bodyPr>
          <a:lstStyle/>
          <a:p>
            <a:pPr algn="ctr"/>
            <a:r>
              <a:rPr lang="en-US">
                <a:latin typeface="Times New Roman"/>
                <a:cs typeface="Times New Roman"/>
              </a:rPr>
              <a:t>Started out useful </a:t>
            </a:r>
            <a:endParaRPr lang="en-US">
              <a:solidFill>
                <a:srgbClr val="FFFFFF">
                  <a:alpha val="60000"/>
                </a:srgbClr>
              </a:solidFill>
              <a:latin typeface="Times New Roman"/>
              <a:cs typeface="Times New Roman"/>
            </a:endParaRPr>
          </a:p>
          <a:p>
            <a:pPr algn="ctr"/>
            <a:r>
              <a:rPr lang="en-US">
                <a:latin typeface="Times New Roman"/>
                <a:cs typeface="Times New Roman"/>
              </a:rPr>
              <a:t>Not enough information</a:t>
            </a:r>
            <a:endParaRPr lang="en-US">
              <a:solidFill>
                <a:srgbClr val="FFFFFF">
                  <a:alpha val="60000"/>
                </a:srgbClr>
              </a:solidFill>
              <a:latin typeface="Times New Roman"/>
              <a:cs typeface="Times New Roman"/>
            </a:endParaRPr>
          </a:p>
          <a:p>
            <a:pPr marL="0" indent="0">
              <a:buNone/>
            </a:pPr>
            <a:endParaRPr lang="en-US" dirty="0"/>
          </a:p>
        </p:txBody>
      </p:sp>
      <p:pic>
        <p:nvPicPr>
          <p:cNvPr id="8" name="Content Placeholder 7" descr="A close-up of a calendar&#10;&#10;Description automatically generated with low confidence">
            <a:extLst>
              <a:ext uri="{FF2B5EF4-FFF2-40B4-BE49-F238E27FC236}">
                <a16:creationId xmlns:a16="http://schemas.microsoft.com/office/drawing/2014/main" id="{3CE903D9-9204-4160-8221-8E8F4BDCE57F}"/>
              </a:ext>
            </a:extLst>
          </p:cNvPr>
          <p:cNvPicPr>
            <a:picLocks noChangeAspect="1"/>
          </p:cNvPicPr>
          <p:nvPr/>
        </p:nvPicPr>
        <p:blipFill>
          <a:blip r:embed="rId2"/>
          <a:stretch>
            <a:fillRect/>
          </a:stretch>
        </p:blipFill>
        <p:spPr>
          <a:xfrm>
            <a:off x="6312020" y="747762"/>
            <a:ext cx="4103608" cy="5759450"/>
          </a:xfrm>
          <a:custGeom>
            <a:avLst/>
            <a:gdLst/>
            <a:ahLst/>
            <a:cxnLst/>
            <a:rect l="l" t="t" r="r" b="b"/>
            <a:pathLst>
              <a:path w="4713922" h="5759450">
                <a:moveTo>
                  <a:pt x="0" y="0"/>
                </a:moveTo>
                <a:lnTo>
                  <a:pt x="4713922" y="0"/>
                </a:lnTo>
                <a:lnTo>
                  <a:pt x="4713922" y="5759450"/>
                </a:lnTo>
                <a:lnTo>
                  <a:pt x="0" y="5759450"/>
                </a:lnTo>
                <a:close/>
              </a:path>
            </a:pathLst>
          </a:custGeom>
        </p:spPr>
      </p:pic>
      <p:sp>
        <p:nvSpPr>
          <p:cNvPr id="6" name="Slide Number Placeholder 5">
            <a:extLst>
              <a:ext uri="{FF2B5EF4-FFF2-40B4-BE49-F238E27FC236}">
                <a16:creationId xmlns:a16="http://schemas.microsoft.com/office/drawing/2014/main" id="{C043769F-3323-4E2A-B916-3B4F32BD036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dirty="0"/>
          </a:p>
        </p:txBody>
      </p:sp>
    </p:spTree>
    <p:extLst>
      <p:ext uri="{BB962C8B-B14F-4D97-AF65-F5344CB8AC3E}">
        <p14:creationId xmlns:p14="http://schemas.microsoft.com/office/powerpoint/2010/main" val="385638946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DE4876F9-7AE1-498D-B8FE-1E3AD703D2A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{A3C0728C-B154-47F7-B48B-988EA8775BD1}tf33713516_win32</Template>
  <TotalTime>6477</TotalTime>
  <Words>1897</Words>
  <Application>Microsoft Office PowerPoint</Application>
  <PresentationFormat>Widescreen</PresentationFormat>
  <Paragraphs>207</Paragraphs>
  <Slides>30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Gill Sans MT</vt:lpstr>
      <vt:lpstr>Slack-Lato</vt:lpstr>
      <vt:lpstr>Times New Roman</vt:lpstr>
      <vt:lpstr>Walbaum Display</vt:lpstr>
      <vt:lpstr>3DFloatVTI</vt:lpstr>
      <vt:lpstr>New York State County Deaths </vt:lpstr>
      <vt:lpstr>Agenda</vt:lpstr>
      <vt:lpstr>Phillip Summary</vt:lpstr>
      <vt:lpstr>Edith Summary</vt:lpstr>
      <vt:lpstr>Charissa summary</vt:lpstr>
      <vt:lpstr>Stateside Data Searchers</vt:lpstr>
      <vt:lpstr>Project background:  </vt:lpstr>
      <vt:lpstr>Questions to be answered:  </vt:lpstr>
      <vt:lpstr>First dataset</vt:lpstr>
      <vt:lpstr>PowerPoint Presentation</vt:lpstr>
      <vt:lpstr>Machine Learning: </vt:lpstr>
      <vt:lpstr>PowerPoint Presentation</vt:lpstr>
      <vt:lpstr> For this analysis, we use longevity and excess death as our parameter for the study. </vt:lpstr>
      <vt:lpstr>Data Processing (Methods): </vt:lpstr>
      <vt:lpstr>Data Processing (Methods): </vt:lpstr>
      <vt:lpstr>Database:</vt:lpstr>
      <vt:lpstr>Database (continue):</vt:lpstr>
      <vt:lpstr>Database (Continue):</vt:lpstr>
      <vt:lpstr>Machine Learning Models Applied to Question 2  (Which of the investigated factors, exhibit the greatest influence on longevity, on a county basis?)   </vt:lpstr>
      <vt:lpstr> Results  </vt:lpstr>
      <vt:lpstr>County  Classifications:   Classification created  by the ML model accompany  by summary statistics.  The parameters under investigation were divided into quartiles (Low, Below Average, Above Average, High), and sorted by Death Ratio.This provided a high level view of class commonalities.  The FIPS code for each country was used to visualize the statistics for each location.  A FIPS code is similar to a Zip Code at a county level (e.g. Queens, NY has a single FIPS code).    </vt:lpstr>
      <vt:lpstr>Findings:   </vt:lpstr>
      <vt:lpstr>Results :   </vt:lpstr>
      <vt:lpstr>Results :   </vt:lpstr>
      <vt:lpstr>Results :   </vt:lpstr>
      <vt:lpstr>Results :   </vt:lpstr>
      <vt:lpstr>Results :   </vt:lpstr>
      <vt:lpstr>Conclusions and Recommendations to Question 2 (Which of the investigated factors, exhibit the greatest influence on longevity, on a county basis?):   </vt:lpstr>
      <vt:lpstr>Data Sources: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phillip roberts</dc:creator>
  <cp:lastModifiedBy>phillip roberts</cp:lastModifiedBy>
  <cp:revision>2</cp:revision>
  <dcterms:created xsi:type="dcterms:W3CDTF">2022-07-06T03:28:54Z</dcterms:created>
  <dcterms:modified xsi:type="dcterms:W3CDTF">2022-07-11T13:29:00Z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